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6" r:id="rId3"/>
    <p:sldId id="277" r:id="rId4"/>
    <p:sldId id="261" r:id="rId5"/>
    <p:sldId id="262" r:id="rId6"/>
    <p:sldId id="281" r:id="rId7"/>
    <p:sldId id="283" r:id="rId8"/>
    <p:sldId id="282" r:id="rId9"/>
    <p:sldId id="278" r:id="rId10"/>
    <p:sldId id="279" r:id="rId11"/>
    <p:sldId id="280" r:id="rId12"/>
    <p:sldId id="264" r:id="rId13"/>
    <p:sldId id="286" r:id="rId14"/>
    <p:sldId id="287" r:id="rId15"/>
    <p:sldId id="265" r:id="rId16"/>
    <p:sldId id="266" r:id="rId17"/>
    <p:sldId id="267" r:id="rId18"/>
    <p:sldId id="268" r:id="rId19"/>
    <p:sldId id="289" r:id="rId20"/>
    <p:sldId id="269" r:id="rId21"/>
    <p:sldId id="270" r:id="rId22"/>
    <p:sldId id="271" r:id="rId23"/>
    <p:sldId id="272" r:id="rId24"/>
    <p:sldId id="273" r:id="rId25"/>
    <p:sldId id="284" r:id="rId26"/>
    <p:sldId id="288" r:id="rId27"/>
    <p:sldId id="27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0F2042"/>
    <a:srgbClr val="002E36"/>
    <a:srgbClr val="006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3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4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DD779-D3F7-4DBD-B05F-E8856BF7E00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2,3,4,5,6,7,8,9,10,11,12,13,14,15,16,17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8EA9E-9D95-47F1-81B7-506B6E25A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200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380EA-5068-4911-B509-41850CF63E43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2,3,4,5,6,7,8,9,10,11,12,13,14,15,16,17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7A9E8-9F97-46C1-A87F-75618ED6E5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52616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</p:spTree>
    <p:extLst>
      <p:ext uri="{BB962C8B-B14F-4D97-AF65-F5344CB8AC3E}">
        <p14:creationId xmlns:p14="http://schemas.microsoft.com/office/powerpoint/2010/main" val="2910638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0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38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766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815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78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10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772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46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28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</p:spTree>
    <p:extLst>
      <p:ext uri="{BB962C8B-B14F-4D97-AF65-F5344CB8AC3E}">
        <p14:creationId xmlns:p14="http://schemas.microsoft.com/office/powerpoint/2010/main" val="276956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Images credit: Canva.com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</p:spTree>
    <p:extLst>
      <p:ext uri="{BB962C8B-B14F-4D97-AF65-F5344CB8AC3E}">
        <p14:creationId xmlns:p14="http://schemas.microsoft.com/office/powerpoint/2010/main" val="3211995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60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28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76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8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16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67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credit: Canva.com</a:t>
            </a:r>
          </a:p>
          <a:p>
            <a:endParaRPr lang="en-A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2,3,4,5,6,7,8,9,10,11,12,13,14,15,16,17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A9E8-9F97-46C1-A87F-75618ED6E54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75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B45A0-9226-59B9-0A95-F58C7CE79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97" y="0"/>
            <a:ext cx="122187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FCFD60-C128-D15C-BA01-A56F83FDA952}"/>
              </a:ext>
            </a:extLst>
          </p:cNvPr>
          <p:cNvSpPr/>
          <p:nvPr userDrawn="1"/>
        </p:nvSpPr>
        <p:spPr>
          <a:xfrm>
            <a:off x="507999" y="3029"/>
            <a:ext cx="11696995" cy="47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i="0" u="none" strike="noStrike" baseline="0" dirty="0">
                <a:solidFill>
                  <a:schemeClr val="bg1"/>
                </a:solidFill>
                <a:latin typeface="Gotham-Bold"/>
              </a:rPr>
              <a:t>ICBAP2024: </a:t>
            </a:r>
            <a:r>
              <a:rPr lang="en-GB" sz="1800" b="1" i="0" u="none" strike="noStrike" cap="all" baseline="0" dirty="0">
                <a:solidFill>
                  <a:schemeClr val="bg1"/>
                </a:solidFill>
                <a:latin typeface="Gotham-Bold"/>
              </a:rPr>
              <a:t>International Conference on Business Analytics in Practice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DA6A9-0A25-9FD9-B682-0305360EEF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33093" y="512935"/>
            <a:ext cx="12301293" cy="623715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of this slide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17F110-86AF-0357-F392-119FE03DB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093" y="1167342"/>
            <a:ext cx="12238087" cy="5656937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F90DB-8549-1541-CA89-85A9349783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27"/>
            <a:ext cx="422831" cy="42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FE28A3-FF1E-3849-4B9C-9518E92FFD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246">
            <a:off x="11445647" y="43495"/>
            <a:ext cx="716454" cy="4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B45A0-9226-59B9-0A95-F58C7CE79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97" y="0"/>
            <a:ext cx="122187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FCFD60-C128-D15C-BA01-A56F83FDA952}"/>
              </a:ext>
            </a:extLst>
          </p:cNvPr>
          <p:cNvSpPr/>
          <p:nvPr userDrawn="1"/>
        </p:nvSpPr>
        <p:spPr>
          <a:xfrm>
            <a:off x="507999" y="3029"/>
            <a:ext cx="11696995" cy="47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i="0" u="none" strike="noStrike" baseline="0" dirty="0">
                <a:solidFill>
                  <a:schemeClr val="bg1"/>
                </a:solidFill>
                <a:latin typeface="Gotham-Bold"/>
              </a:rPr>
              <a:t>ICBAP2024: </a:t>
            </a:r>
            <a:r>
              <a:rPr lang="en-GB" sz="1800" b="1" i="0" u="none" strike="noStrike" cap="all" baseline="0" dirty="0">
                <a:solidFill>
                  <a:schemeClr val="bg1"/>
                </a:solidFill>
                <a:latin typeface="Gotham-Bold"/>
              </a:rPr>
              <a:t>International Conference on Business Analytics in Practice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DA6A9-0A25-9FD9-B682-0305360EEF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33093" y="512935"/>
            <a:ext cx="12301293" cy="623715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of this slide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17F110-86AF-0357-F392-119FE03DB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093" y="1167342"/>
            <a:ext cx="12238087" cy="5656937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C1ADC-ACC3-3E59-46D3-372D472BA0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27"/>
            <a:ext cx="422831" cy="425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0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B45A0-9226-59B9-0A95-F58C7CE79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97" y="0"/>
            <a:ext cx="122187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FCFD60-C128-D15C-BA01-A56F83FDA952}"/>
              </a:ext>
            </a:extLst>
          </p:cNvPr>
          <p:cNvSpPr/>
          <p:nvPr userDrawn="1"/>
        </p:nvSpPr>
        <p:spPr>
          <a:xfrm>
            <a:off x="507999" y="3029"/>
            <a:ext cx="11696995" cy="47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i="0" u="none" strike="noStrike" baseline="0" dirty="0">
                <a:solidFill>
                  <a:schemeClr val="bg1"/>
                </a:solidFill>
                <a:latin typeface="Gotham-Bold"/>
              </a:rPr>
              <a:t>ICBAP2024: </a:t>
            </a:r>
            <a:r>
              <a:rPr lang="en-GB" sz="1800" b="1" i="0" u="none" strike="noStrike" cap="all" baseline="0" dirty="0">
                <a:solidFill>
                  <a:schemeClr val="bg1"/>
                </a:solidFill>
                <a:latin typeface="Gotham-Bold"/>
              </a:rPr>
              <a:t>International Conference on Business Analytics in Practice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DA6A9-0A25-9FD9-B682-0305360EEF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33093" y="512935"/>
            <a:ext cx="12301293" cy="623715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of this slide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17F110-86AF-0357-F392-119FE03DB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093" y="1167342"/>
            <a:ext cx="12238087" cy="5656937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BEE109-8659-821B-CC08-A47EA28E58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27"/>
            <a:ext cx="422831" cy="425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13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3D9B5B-8666-DA40-FD84-259026A19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44450" y="1797051"/>
            <a:ext cx="12236450" cy="62865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of this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2BA3A2-83FD-9447-E244-EDDF78FC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4450" y="2439385"/>
            <a:ext cx="12236450" cy="436781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394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AC3FB-6CC9-877F-7C7C-B748C6D5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96ED0-0305-4777-8328-C7208EB1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08844-8BCE-0813-4711-2C20D5D6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2D65-D2FB-4A45-8273-77D86E3BDD93}" type="slidenum">
              <a:rPr lang="en-GB" smtClean="0"/>
              <a:t>‹#›</a:t>
            </a:fld>
            <a:endParaRPr lang="en-GB"/>
          </a:p>
        </p:txBody>
      </p:sp>
      <p:sp>
        <p:nvSpPr>
          <p:cNvPr id="2" name="Graphic 3">
            <a:extLst>
              <a:ext uri="{FF2B5EF4-FFF2-40B4-BE49-F238E27FC236}">
                <a16:creationId xmlns:a16="http://schemas.microsoft.com/office/drawing/2014/main" id="{DA00961A-BD95-7822-7F93-AA9A1ED42E97}"/>
              </a:ext>
            </a:extLst>
          </p:cNvPr>
          <p:cNvSpPr/>
          <p:nvPr userDrawn="1"/>
        </p:nvSpPr>
        <p:spPr>
          <a:xfrm>
            <a:off x="0" y="4731063"/>
            <a:ext cx="12146397" cy="1625287"/>
          </a:xfrm>
          <a:custGeom>
            <a:avLst/>
            <a:gdLst/>
            <a:ahLst/>
            <a:cxnLst/>
            <a:rect l="l" t="t" r="r" b="b"/>
            <a:pathLst>
              <a:path w="5328920" h="1302385">
                <a:moveTo>
                  <a:pt x="2360821" y="11739"/>
                </a:moveTo>
                <a:lnTo>
                  <a:pt x="1802321" y="103779"/>
                </a:lnTo>
                <a:lnTo>
                  <a:pt x="1838887" y="84881"/>
                </a:lnTo>
                <a:lnTo>
                  <a:pt x="2322887" y="5119"/>
                </a:lnTo>
                <a:lnTo>
                  <a:pt x="2360821" y="11739"/>
                </a:lnTo>
                <a:close/>
              </a:path>
              <a:path w="5328920" h="1302385">
                <a:moveTo>
                  <a:pt x="2469436" y="6710"/>
                </a:moveTo>
                <a:lnTo>
                  <a:pt x="1687328" y="135601"/>
                </a:lnTo>
                <a:lnTo>
                  <a:pt x="1724503" y="116603"/>
                </a:lnTo>
                <a:lnTo>
                  <a:pt x="2432055" y="0"/>
                </a:lnTo>
                <a:lnTo>
                  <a:pt x="2469436" y="6710"/>
                </a:lnTo>
                <a:close/>
              </a:path>
              <a:path w="5328920" h="1302385">
                <a:moveTo>
                  <a:pt x="2541614" y="7687"/>
                </a:moveTo>
                <a:lnTo>
                  <a:pt x="1610322" y="161162"/>
                </a:lnTo>
                <a:lnTo>
                  <a:pt x="1647908" y="142097"/>
                </a:lnTo>
                <a:lnTo>
                  <a:pt x="2504595" y="916"/>
                </a:lnTo>
                <a:lnTo>
                  <a:pt x="2541614" y="7687"/>
                </a:lnTo>
                <a:close/>
              </a:path>
              <a:path w="5328920" h="1302385">
                <a:moveTo>
                  <a:pt x="2789645" y="18297"/>
                </a:moveTo>
                <a:lnTo>
                  <a:pt x="2115448" y="129404"/>
                </a:lnTo>
                <a:lnTo>
                  <a:pt x="2076001" y="123033"/>
                </a:lnTo>
                <a:lnTo>
                  <a:pt x="1455852" y="225233"/>
                </a:lnTo>
                <a:lnTo>
                  <a:pt x="1570488" y="167727"/>
                </a:lnTo>
                <a:lnTo>
                  <a:pt x="2576412" y="1952"/>
                </a:lnTo>
                <a:lnTo>
                  <a:pt x="2613071" y="8782"/>
                </a:lnTo>
                <a:lnTo>
                  <a:pt x="2647513" y="3106"/>
                </a:lnTo>
                <a:lnTo>
                  <a:pt x="2683818" y="9994"/>
                </a:lnTo>
                <a:lnTo>
                  <a:pt x="2717908" y="4377"/>
                </a:lnTo>
                <a:lnTo>
                  <a:pt x="2789645" y="18297"/>
                </a:lnTo>
                <a:close/>
              </a:path>
              <a:path w="5328920" h="1302385">
                <a:moveTo>
                  <a:pt x="463651" y="849932"/>
                </a:moveTo>
                <a:lnTo>
                  <a:pt x="488039" y="822351"/>
                </a:lnTo>
                <a:lnTo>
                  <a:pt x="735122" y="627177"/>
                </a:lnTo>
                <a:lnTo>
                  <a:pt x="777525" y="607317"/>
                </a:lnTo>
                <a:lnTo>
                  <a:pt x="857561" y="542642"/>
                </a:lnTo>
                <a:lnTo>
                  <a:pt x="899276" y="522896"/>
                </a:lnTo>
                <a:lnTo>
                  <a:pt x="938724" y="490653"/>
                </a:lnTo>
                <a:lnTo>
                  <a:pt x="979986" y="470982"/>
                </a:lnTo>
                <a:lnTo>
                  <a:pt x="1018983" y="438812"/>
                </a:lnTo>
                <a:lnTo>
                  <a:pt x="1100386" y="399655"/>
                </a:lnTo>
                <a:lnTo>
                  <a:pt x="1138714" y="367596"/>
                </a:lnTo>
                <a:lnTo>
                  <a:pt x="1415178" y="231936"/>
                </a:lnTo>
                <a:lnTo>
                  <a:pt x="1808688" y="167086"/>
                </a:lnTo>
                <a:lnTo>
                  <a:pt x="1771746" y="186045"/>
                </a:lnTo>
                <a:lnTo>
                  <a:pt x="1653588" y="205518"/>
                </a:lnTo>
                <a:lnTo>
                  <a:pt x="1615833" y="224611"/>
                </a:lnTo>
                <a:lnTo>
                  <a:pt x="1575832" y="231203"/>
                </a:lnTo>
                <a:lnTo>
                  <a:pt x="1537663" y="250364"/>
                </a:lnTo>
                <a:lnTo>
                  <a:pt x="1497246" y="257025"/>
                </a:lnTo>
                <a:lnTo>
                  <a:pt x="1458660" y="276255"/>
                </a:lnTo>
                <a:lnTo>
                  <a:pt x="1417823" y="282985"/>
                </a:lnTo>
                <a:lnTo>
                  <a:pt x="1300158" y="340990"/>
                </a:lnTo>
                <a:lnTo>
                  <a:pt x="1258468" y="347860"/>
                </a:lnTo>
                <a:lnTo>
                  <a:pt x="1097695" y="425841"/>
                </a:lnTo>
                <a:lnTo>
                  <a:pt x="1058993" y="457961"/>
                </a:lnTo>
                <a:lnTo>
                  <a:pt x="935433" y="516938"/>
                </a:lnTo>
                <a:lnTo>
                  <a:pt x="895838" y="549206"/>
                </a:lnTo>
                <a:lnTo>
                  <a:pt x="811889" y="588783"/>
                </a:lnTo>
                <a:lnTo>
                  <a:pt x="731106" y="653581"/>
                </a:lnTo>
                <a:lnTo>
                  <a:pt x="688330" y="673502"/>
                </a:lnTo>
                <a:lnTo>
                  <a:pt x="463651" y="849932"/>
                </a:lnTo>
                <a:close/>
              </a:path>
              <a:path w="5328920" h="1302385">
                <a:moveTo>
                  <a:pt x="2929021" y="33942"/>
                </a:moveTo>
                <a:lnTo>
                  <a:pt x="2449734" y="112928"/>
                </a:lnTo>
                <a:lnTo>
                  <a:pt x="2411974" y="106279"/>
                </a:lnTo>
                <a:lnTo>
                  <a:pt x="2376070" y="112196"/>
                </a:lnTo>
                <a:lnTo>
                  <a:pt x="2337942" y="105608"/>
                </a:lnTo>
                <a:lnTo>
                  <a:pt x="2265210" y="117594"/>
                </a:lnTo>
                <a:lnTo>
                  <a:pt x="2226524" y="111099"/>
                </a:lnTo>
                <a:lnTo>
                  <a:pt x="2823215" y="12765"/>
                </a:lnTo>
                <a:lnTo>
                  <a:pt x="2929021" y="33942"/>
                </a:lnTo>
                <a:close/>
              </a:path>
              <a:path w="5328920" h="1302385">
                <a:moveTo>
                  <a:pt x="5328724" y="1298873"/>
                </a:moveTo>
                <a:lnTo>
                  <a:pt x="5306304" y="1276825"/>
                </a:lnTo>
                <a:lnTo>
                  <a:pt x="5267460" y="1257484"/>
                </a:lnTo>
                <a:lnTo>
                  <a:pt x="5184867" y="1193867"/>
                </a:lnTo>
                <a:lnTo>
                  <a:pt x="5145192" y="1174663"/>
                </a:lnTo>
                <a:lnTo>
                  <a:pt x="5103195" y="1142970"/>
                </a:lnTo>
                <a:lnTo>
                  <a:pt x="5062954" y="1123859"/>
                </a:lnTo>
                <a:lnTo>
                  <a:pt x="4977529" y="1060709"/>
                </a:lnTo>
                <a:lnTo>
                  <a:pt x="4936420" y="1041741"/>
                </a:lnTo>
                <a:lnTo>
                  <a:pt x="4849239" y="978881"/>
                </a:lnTo>
                <a:lnTo>
                  <a:pt x="4807241" y="960059"/>
                </a:lnTo>
                <a:lnTo>
                  <a:pt x="4718261" y="897495"/>
                </a:lnTo>
                <a:lnTo>
                  <a:pt x="4675352" y="878824"/>
                </a:lnTo>
                <a:lnTo>
                  <a:pt x="4584530" y="816563"/>
                </a:lnTo>
                <a:lnTo>
                  <a:pt x="4540690" y="798046"/>
                </a:lnTo>
                <a:lnTo>
                  <a:pt x="4494494" y="767045"/>
                </a:lnTo>
                <a:lnTo>
                  <a:pt x="4450021" y="748631"/>
                </a:lnTo>
                <a:lnTo>
                  <a:pt x="4356032" y="686893"/>
                </a:lnTo>
                <a:lnTo>
                  <a:pt x="4310591" y="668639"/>
                </a:lnTo>
                <a:lnTo>
                  <a:pt x="4262783" y="637903"/>
                </a:lnTo>
                <a:lnTo>
                  <a:pt x="4216685" y="619758"/>
                </a:lnTo>
                <a:lnTo>
                  <a:pt x="4168215" y="589131"/>
                </a:lnTo>
                <a:lnTo>
                  <a:pt x="4121451" y="571096"/>
                </a:lnTo>
                <a:lnTo>
                  <a:pt x="4072309" y="540580"/>
                </a:lnTo>
                <a:lnTo>
                  <a:pt x="3977086" y="504788"/>
                </a:lnTo>
                <a:lnTo>
                  <a:pt x="3926920" y="474441"/>
                </a:lnTo>
                <a:lnTo>
                  <a:pt x="3829625" y="438990"/>
                </a:lnTo>
                <a:lnTo>
                  <a:pt x="3778412" y="408816"/>
                </a:lnTo>
                <a:lnTo>
                  <a:pt x="3578159" y="338847"/>
                </a:lnTo>
                <a:lnTo>
                  <a:pt x="3372095" y="269835"/>
                </a:lnTo>
                <a:lnTo>
                  <a:pt x="3160068" y="201807"/>
                </a:lnTo>
                <a:lnTo>
                  <a:pt x="2845183" y="137857"/>
                </a:lnTo>
                <a:lnTo>
                  <a:pt x="2811402" y="143425"/>
                </a:lnTo>
                <a:lnTo>
                  <a:pt x="2666398" y="115836"/>
                </a:lnTo>
                <a:lnTo>
                  <a:pt x="2631752" y="121545"/>
                </a:lnTo>
                <a:lnTo>
                  <a:pt x="2557850" y="107982"/>
                </a:lnTo>
                <a:lnTo>
                  <a:pt x="2522671" y="113779"/>
                </a:lnTo>
                <a:lnTo>
                  <a:pt x="2485273" y="107071"/>
                </a:lnTo>
                <a:lnTo>
                  <a:pt x="2961913" y="28521"/>
                </a:lnTo>
                <a:lnTo>
                  <a:pt x="3168041" y="71780"/>
                </a:lnTo>
                <a:lnTo>
                  <a:pt x="3222590" y="88533"/>
                </a:lnTo>
                <a:lnTo>
                  <a:pt x="3274693" y="92817"/>
                </a:lnTo>
                <a:lnTo>
                  <a:pt x="3487260" y="160757"/>
                </a:lnTo>
                <a:lnTo>
                  <a:pt x="3693545" y="229732"/>
                </a:lnTo>
                <a:lnTo>
                  <a:pt x="3893714" y="299715"/>
                </a:lnTo>
                <a:lnTo>
                  <a:pt x="3944860" y="329900"/>
                </a:lnTo>
                <a:lnTo>
                  <a:pt x="4041968" y="365382"/>
                </a:lnTo>
                <a:lnTo>
                  <a:pt x="4092014" y="395748"/>
                </a:lnTo>
                <a:lnTo>
                  <a:pt x="4186946" y="431589"/>
                </a:lnTo>
                <a:lnTo>
                  <a:pt x="4235916" y="462133"/>
                </a:lnTo>
                <a:lnTo>
                  <a:pt x="4282492" y="480200"/>
                </a:lnTo>
                <a:lnTo>
                  <a:pt x="4330758" y="510859"/>
                </a:lnTo>
                <a:lnTo>
                  <a:pt x="4376635" y="529042"/>
                </a:lnTo>
                <a:lnTo>
                  <a:pt x="4424207" y="559816"/>
                </a:lnTo>
                <a:lnTo>
                  <a:pt x="4469395" y="578111"/>
                </a:lnTo>
                <a:lnTo>
                  <a:pt x="4516283" y="608998"/>
                </a:lnTo>
                <a:lnTo>
                  <a:pt x="4560793" y="627406"/>
                </a:lnTo>
                <a:lnTo>
                  <a:pt x="4607008" y="658403"/>
                </a:lnTo>
                <a:lnTo>
                  <a:pt x="4650850" y="676921"/>
                </a:lnTo>
                <a:lnTo>
                  <a:pt x="4741626" y="739189"/>
                </a:lnTo>
                <a:lnTo>
                  <a:pt x="4784486" y="757868"/>
                </a:lnTo>
                <a:lnTo>
                  <a:pt x="4829063" y="789136"/>
                </a:lnTo>
                <a:lnTo>
                  <a:pt x="4871281" y="807921"/>
                </a:lnTo>
                <a:lnTo>
                  <a:pt x="4958847" y="870718"/>
                </a:lnTo>
                <a:lnTo>
                  <a:pt x="5000121" y="889659"/>
                </a:lnTo>
                <a:lnTo>
                  <a:pt x="5043126" y="921186"/>
                </a:lnTo>
                <a:lnTo>
                  <a:pt x="5083784" y="940228"/>
                </a:lnTo>
                <a:lnTo>
                  <a:pt x="5126179" y="971855"/>
                </a:lnTo>
                <a:lnTo>
                  <a:pt x="5166232" y="990997"/>
                </a:lnTo>
                <a:lnTo>
                  <a:pt x="5208025" y="1022724"/>
                </a:lnTo>
                <a:lnTo>
                  <a:pt x="5247483" y="1041964"/>
                </a:lnTo>
                <a:lnTo>
                  <a:pt x="5288687" y="1073787"/>
                </a:lnTo>
                <a:lnTo>
                  <a:pt x="5326972" y="1093220"/>
                </a:lnTo>
                <a:lnTo>
                  <a:pt x="5328724" y="1298873"/>
                </a:lnTo>
                <a:close/>
              </a:path>
              <a:path w="5328920" h="1302385">
                <a:moveTo>
                  <a:pt x="0" y="1301790"/>
                </a:moveTo>
                <a:lnTo>
                  <a:pt x="155" y="1263150"/>
                </a:lnTo>
                <a:lnTo>
                  <a:pt x="12463" y="1248250"/>
                </a:lnTo>
                <a:lnTo>
                  <a:pt x="54997" y="1202627"/>
                </a:lnTo>
                <a:lnTo>
                  <a:pt x="99323" y="1169580"/>
                </a:lnTo>
                <a:lnTo>
                  <a:pt x="183155" y="1078536"/>
                </a:lnTo>
                <a:lnTo>
                  <a:pt x="270088" y="1012725"/>
                </a:lnTo>
                <a:lnTo>
                  <a:pt x="311150" y="967344"/>
                </a:lnTo>
                <a:lnTo>
                  <a:pt x="463651" y="849932"/>
                </a:lnTo>
                <a:lnTo>
                  <a:pt x="448072" y="867552"/>
                </a:lnTo>
                <a:lnTo>
                  <a:pt x="363337" y="933001"/>
                </a:lnTo>
                <a:lnTo>
                  <a:pt x="322648" y="978320"/>
                </a:lnTo>
                <a:lnTo>
                  <a:pt x="279677" y="1011144"/>
                </a:lnTo>
                <a:lnTo>
                  <a:pt x="197082" y="1101984"/>
                </a:lnTo>
                <a:lnTo>
                  <a:pt x="153376" y="1134929"/>
                </a:lnTo>
                <a:lnTo>
                  <a:pt x="26892" y="1271615"/>
                </a:lnTo>
                <a:lnTo>
                  <a:pt x="0" y="1301790"/>
                </a:lnTo>
                <a:close/>
              </a:path>
            </a:pathLst>
          </a:custGeom>
          <a:solidFill>
            <a:srgbClr val="FCC133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781D405B-1F0F-EE9B-EF3E-39CB424E4EDB}"/>
              </a:ext>
            </a:extLst>
          </p:cNvPr>
          <p:cNvSpPr/>
          <p:nvPr userDrawn="1"/>
        </p:nvSpPr>
        <p:spPr>
          <a:xfrm>
            <a:off x="-635" y="4547356"/>
            <a:ext cx="12147845" cy="1883924"/>
          </a:xfrm>
          <a:custGeom>
            <a:avLst/>
            <a:gdLst/>
            <a:ahLst/>
            <a:cxnLst/>
            <a:rect l="l" t="t" r="r" b="b"/>
            <a:pathLst>
              <a:path w="5329555" h="1509395">
                <a:moveTo>
                  <a:pt x="2528565" y="11465"/>
                </a:moveTo>
                <a:lnTo>
                  <a:pt x="1982534" y="101450"/>
                </a:lnTo>
                <a:lnTo>
                  <a:pt x="2018270" y="82690"/>
                </a:lnTo>
                <a:lnTo>
                  <a:pt x="2491462" y="4708"/>
                </a:lnTo>
                <a:lnTo>
                  <a:pt x="2528565" y="11465"/>
                </a:lnTo>
                <a:close/>
              </a:path>
              <a:path w="5329555" h="1509395">
                <a:moveTo>
                  <a:pt x="2634689" y="6847"/>
                </a:moveTo>
                <a:lnTo>
                  <a:pt x="1870033" y="132861"/>
                </a:lnTo>
                <a:lnTo>
                  <a:pt x="1906378" y="114000"/>
                </a:lnTo>
                <a:lnTo>
                  <a:pt x="2598138" y="0"/>
                </a:lnTo>
                <a:lnTo>
                  <a:pt x="2634689" y="6847"/>
                </a:lnTo>
                <a:close/>
              </a:path>
              <a:path w="5329555" h="1509395">
                <a:moveTo>
                  <a:pt x="2705206" y="8097"/>
                </a:moveTo>
                <a:lnTo>
                  <a:pt x="1794686" y="158150"/>
                </a:lnTo>
                <a:lnTo>
                  <a:pt x="1831443" y="139221"/>
                </a:lnTo>
                <a:lnTo>
                  <a:pt x="2669018" y="1190"/>
                </a:lnTo>
                <a:lnTo>
                  <a:pt x="2705206" y="8097"/>
                </a:lnTo>
                <a:close/>
              </a:path>
              <a:path w="5329555" h="1509395">
                <a:moveTo>
                  <a:pt x="2775006" y="9466"/>
                </a:moveTo>
                <a:lnTo>
                  <a:pt x="1718508" y="183575"/>
                </a:lnTo>
                <a:lnTo>
                  <a:pt x="1755682" y="164578"/>
                </a:lnTo>
                <a:lnTo>
                  <a:pt x="2739176" y="2499"/>
                </a:lnTo>
                <a:lnTo>
                  <a:pt x="2775006" y="9466"/>
                </a:lnTo>
                <a:close/>
              </a:path>
              <a:path w="5329555" h="1509395">
                <a:moveTo>
                  <a:pt x="1697357" y="251417"/>
                </a:moveTo>
                <a:lnTo>
                  <a:pt x="1488979" y="285758"/>
                </a:lnTo>
                <a:lnTo>
                  <a:pt x="1679085" y="190072"/>
                </a:lnTo>
                <a:lnTo>
                  <a:pt x="2808620" y="3926"/>
                </a:lnTo>
                <a:lnTo>
                  <a:pt x="2844096" y="10951"/>
                </a:lnTo>
                <a:lnTo>
                  <a:pt x="2877359" y="5470"/>
                </a:lnTo>
                <a:lnTo>
                  <a:pt x="2912487" y="12552"/>
                </a:lnTo>
                <a:lnTo>
                  <a:pt x="1998498" y="163176"/>
                </a:lnTo>
                <a:lnTo>
                  <a:pt x="1962829" y="181925"/>
                </a:lnTo>
                <a:lnTo>
                  <a:pt x="1848514" y="200764"/>
                </a:lnTo>
                <a:lnTo>
                  <a:pt x="1812049" y="219645"/>
                </a:lnTo>
                <a:lnTo>
                  <a:pt x="1734432" y="232436"/>
                </a:lnTo>
                <a:lnTo>
                  <a:pt x="1697357" y="251417"/>
                </a:lnTo>
                <a:close/>
              </a:path>
              <a:path w="5329555" h="1509395">
                <a:moveTo>
                  <a:pt x="2947442" y="19663"/>
                </a:moveTo>
                <a:lnTo>
                  <a:pt x="2259057" y="133107"/>
                </a:lnTo>
                <a:lnTo>
                  <a:pt x="2220661" y="126564"/>
                </a:lnTo>
                <a:lnTo>
                  <a:pt x="2912487" y="12552"/>
                </a:lnTo>
                <a:lnTo>
                  <a:pt x="2947442" y="19663"/>
                </a:lnTo>
                <a:close/>
              </a:path>
              <a:path w="5329555" h="1509395">
                <a:moveTo>
                  <a:pt x="3049242" y="28629"/>
                </a:moveTo>
                <a:lnTo>
                  <a:pt x="2512407" y="117098"/>
                </a:lnTo>
                <a:lnTo>
                  <a:pt x="2475309" y="110341"/>
                </a:lnTo>
                <a:lnTo>
                  <a:pt x="2440069" y="116148"/>
                </a:lnTo>
                <a:lnTo>
                  <a:pt x="2402606" y="109451"/>
                </a:lnTo>
                <a:lnTo>
                  <a:pt x="2980185" y="14266"/>
                </a:lnTo>
                <a:lnTo>
                  <a:pt x="3049242" y="28629"/>
                </a:lnTo>
                <a:close/>
              </a:path>
              <a:path w="5329555" h="1509395">
                <a:moveTo>
                  <a:pt x="800301" y="717837"/>
                </a:moveTo>
                <a:lnTo>
                  <a:pt x="935560" y="608644"/>
                </a:lnTo>
                <a:lnTo>
                  <a:pt x="977148" y="588919"/>
                </a:lnTo>
                <a:lnTo>
                  <a:pt x="1055550" y="524513"/>
                </a:lnTo>
                <a:lnTo>
                  <a:pt x="1096447" y="504902"/>
                </a:lnTo>
                <a:lnTo>
                  <a:pt x="1135076" y="472793"/>
                </a:lnTo>
                <a:lnTo>
                  <a:pt x="1175518" y="453257"/>
                </a:lnTo>
                <a:lnTo>
                  <a:pt x="1213694" y="421223"/>
                </a:lnTo>
                <a:lnTo>
                  <a:pt x="1411426" y="324281"/>
                </a:lnTo>
                <a:lnTo>
                  <a:pt x="1448272" y="292466"/>
                </a:lnTo>
                <a:lnTo>
                  <a:pt x="1658038" y="257897"/>
                </a:lnTo>
                <a:lnTo>
                  <a:pt x="1582858" y="296029"/>
                </a:lnTo>
                <a:lnTo>
                  <a:pt x="1542916" y="302611"/>
                </a:lnTo>
                <a:lnTo>
                  <a:pt x="1427948" y="360172"/>
                </a:lnTo>
                <a:lnTo>
                  <a:pt x="1387161" y="366894"/>
                </a:lnTo>
                <a:lnTo>
                  <a:pt x="1230021" y="444275"/>
                </a:lnTo>
                <a:lnTo>
                  <a:pt x="1192232" y="476245"/>
                </a:lnTo>
                <a:lnTo>
                  <a:pt x="1071426" y="534768"/>
                </a:lnTo>
                <a:lnTo>
                  <a:pt x="1032753" y="566884"/>
                </a:lnTo>
                <a:lnTo>
                  <a:pt x="991816" y="586501"/>
                </a:lnTo>
                <a:lnTo>
                  <a:pt x="952694" y="618691"/>
                </a:lnTo>
                <a:lnTo>
                  <a:pt x="911306" y="638383"/>
                </a:lnTo>
                <a:lnTo>
                  <a:pt x="831927" y="702950"/>
                </a:lnTo>
                <a:lnTo>
                  <a:pt x="800301" y="717837"/>
                </a:lnTo>
                <a:close/>
              </a:path>
              <a:path w="5329555" h="1509395">
                <a:moveTo>
                  <a:pt x="5328937" y="1184623"/>
                </a:moveTo>
                <a:lnTo>
                  <a:pt x="5280741" y="1153952"/>
                </a:lnTo>
                <a:lnTo>
                  <a:pt x="5239717" y="1122099"/>
                </a:lnTo>
                <a:lnTo>
                  <a:pt x="5200438" y="1102829"/>
                </a:lnTo>
                <a:lnTo>
                  <a:pt x="5158822" y="1071074"/>
                </a:lnTo>
                <a:lnTo>
                  <a:pt x="5118948" y="1051902"/>
                </a:lnTo>
                <a:lnTo>
                  <a:pt x="5076731" y="1020246"/>
                </a:lnTo>
                <a:lnTo>
                  <a:pt x="5036250" y="1001174"/>
                </a:lnTo>
                <a:lnTo>
                  <a:pt x="4993422" y="969618"/>
                </a:lnTo>
                <a:lnTo>
                  <a:pt x="4952324" y="950649"/>
                </a:lnTo>
                <a:lnTo>
                  <a:pt x="4908874" y="919195"/>
                </a:lnTo>
                <a:lnTo>
                  <a:pt x="4867149" y="900329"/>
                </a:lnTo>
                <a:lnTo>
                  <a:pt x="4823067" y="868980"/>
                </a:lnTo>
                <a:lnTo>
                  <a:pt x="4780704" y="850218"/>
                </a:lnTo>
                <a:lnTo>
                  <a:pt x="4690928" y="787785"/>
                </a:lnTo>
                <a:lnTo>
                  <a:pt x="4647590" y="769185"/>
                </a:lnTo>
                <a:lnTo>
                  <a:pt x="4601881" y="738104"/>
                </a:lnTo>
                <a:lnTo>
                  <a:pt x="4557879" y="719613"/>
                </a:lnTo>
                <a:lnTo>
                  <a:pt x="4511502" y="688642"/>
                </a:lnTo>
                <a:lnTo>
                  <a:pt x="4466826" y="670262"/>
                </a:lnTo>
                <a:lnTo>
                  <a:pt x="4419769" y="639403"/>
                </a:lnTo>
                <a:lnTo>
                  <a:pt x="4374409" y="621135"/>
                </a:lnTo>
                <a:lnTo>
                  <a:pt x="4326662" y="590390"/>
                </a:lnTo>
                <a:lnTo>
                  <a:pt x="4234201" y="554142"/>
                </a:lnTo>
                <a:lnTo>
                  <a:pt x="4185401" y="523570"/>
                </a:lnTo>
                <a:lnTo>
                  <a:pt x="4090808" y="487674"/>
                </a:lnTo>
                <a:lnTo>
                  <a:pt x="4040930" y="457280"/>
                </a:lnTo>
                <a:lnTo>
                  <a:pt x="3895221" y="404065"/>
                </a:lnTo>
                <a:lnTo>
                  <a:pt x="3843871" y="373913"/>
                </a:lnTo>
                <a:lnTo>
                  <a:pt x="3794186" y="356359"/>
                </a:lnTo>
                <a:lnTo>
                  <a:pt x="3591647" y="286766"/>
                </a:lnTo>
                <a:lnTo>
                  <a:pt x="3382905" y="218196"/>
                </a:lnTo>
                <a:lnTo>
                  <a:pt x="3331770" y="213752"/>
                </a:lnTo>
                <a:lnTo>
                  <a:pt x="3224217" y="179991"/>
                </a:lnTo>
                <a:lnTo>
                  <a:pt x="3171873" y="175746"/>
                </a:lnTo>
                <a:lnTo>
                  <a:pt x="2966361" y="132386"/>
                </a:lnTo>
                <a:lnTo>
                  <a:pt x="2933571" y="137790"/>
                </a:lnTo>
                <a:lnTo>
                  <a:pt x="2828071" y="116562"/>
                </a:lnTo>
                <a:lnTo>
                  <a:pt x="2794603" y="122078"/>
                </a:lnTo>
                <a:lnTo>
                  <a:pt x="2758923" y="115087"/>
                </a:lnTo>
                <a:lnTo>
                  <a:pt x="2725110" y="120659"/>
                </a:lnTo>
                <a:lnTo>
                  <a:pt x="2652879" y="106820"/>
                </a:lnTo>
                <a:lnTo>
                  <a:pt x="2618538" y="112479"/>
                </a:lnTo>
                <a:lnTo>
                  <a:pt x="2581981" y="105633"/>
                </a:lnTo>
                <a:lnTo>
                  <a:pt x="3081477" y="23316"/>
                </a:lnTo>
                <a:lnTo>
                  <a:pt x="3183304" y="45149"/>
                </a:lnTo>
                <a:lnTo>
                  <a:pt x="3236674" y="49225"/>
                </a:lnTo>
                <a:lnTo>
                  <a:pt x="3346195" y="82662"/>
                </a:lnTo>
                <a:lnTo>
                  <a:pt x="3398272" y="86951"/>
                </a:lnTo>
                <a:lnTo>
                  <a:pt x="3505230" y="120809"/>
                </a:lnTo>
                <a:lnTo>
                  <a:pt x="3556039" y="125308"/>
                </a:lnTo>
                <a:lnTo>
                  <a:pt x="3763289" y="194123"/>
                </a:lnTo>
                <a:lnTo>
                  <a:pt x="3964048" y="264009"/>
                </a:lnTo>
                <a:lnTo>
                  <a:pt x="4015284" y="294179"/>
                </a:lnTo>
                <a:lnTo>
                  <a:pt x="4160538" y="347470"/>
                </a:lnTo>
                <a:lnTo>
                  <a:pt x="4210226" y="377895"/>
                </a:lnTo>
                <a:lnTo>
                  <a:pt x="4304385" y="413863"/>
                </a:lnTo>
                <a:lnTo>
                  <a:pt x="4352941" y="444475"/>
                </a:lnTo>
                <a:lnTo>
                  <a:pt x="4444863" y="480811"/>
                </a:lnTo>
                <a:lnTo>
                  <a:pt x="4492313" y="511606"/>
                </a:lnTo>
                <a:lnTo>
                  <a:pt x="4537361" y="529924"/>
                </a:lnTo>
                <a:lnTo>
                  <a:pt x="4584088" y="560838"/>
                </a:lnTo>
                <a:lnTo>
                  <a:pt x="4628418" y="579275"/>
                </a:lnTo>
                <a:lnTo>
                  <a:pt x="4674433" y="610306"/>
                </a:lnTo>
                <a:lnTo>
                  <a:pt x="4718057" y="628859"/>
                </a:lnTo>
                <a:lnTo>
                  <a:pt x="4763372" y="660005"/>
                </a:lnTo>
                <a:lnTo>
                  <a:pt x="4806302" y="678673"/>
                </a:lnTo>
                <a:lnTo>
                  <a:pt x="4850928" y="709933"/>
                </a:lnTo>
                <a:lnTo>
                  <a:pt x="4935082" y="747549"/>
                </a:lnTo>
                <a:lnTo>
                  <a:pt x="4978696" y="778976"/>
                </a:lnTo>
                <a:lnTo>
                  <a:pt x="5019939" y="797921"/>
                </a:lnTo>
                <a:lnTo>
                  <a:pt x="5062892" y="829457"/>
                </a:lnTo>
                <a:lnTo>
                  <a:pt x="5103480" y="848511"/>
                </a:lnTo>
                <a:lnTo>
                  <a:pt x="5145784" y="880153"/>
                </a:lnTo>
                <a:lnTo>
                  <a:pt x="5185728" y="899313"/>
                </a:lnTo>
                <a:lnTo>
                  <a:pt x="5227394" y="931060"/>
                </a:lnTo>
                <a:lnTo>
                  <a:pt x="5266707" y="950324"/>
                </a:lnTo>
                <a:lnTo>
                  <a:pt x="5307747" y="982175"/>
                </a:lnTo>
                <a:lnTo>
                  <a:pt x="5329007" y="991542"/>
                </a:lnTo>
                <a:lnTo>
                  <a:pt x="5328937" y="1184623"/>
                </a:lnTo>
                <a:close/>
              </a:path>
              <a:path w="5329555" h="1509395">
                <a:moveTo>
                  <a:pt x="1472" y="1509115"/>
                </a:moveTo>
                <a:lnTo>
                  <a:pt x="0" y="1445002"/>
                </a:lnTo>
                <a:lnTo>
                  <a:pt x="43060" y="1399291"/>
                </a:lnTo>
                <a:lnTo>
                  <a:pt x="127431" y="1308159"/>
                </a:lnTo>
                <a:lnTo>
                  <a:pt x="171284" y="1275190"/>
                </a:lnTo>
                <a:lnTo>
                  <a:pt x="295245" y="1138920"/>
                </a:lnTo>
                <a:lnTo>
                  <a:pt x="338116" y="1106112"/>
                </a:lnTo>
                <a:lnTo>
                  <a:pt x="378705" y="1060809"/>
                </a:lnTo>
                <a:lnTo>
                  <a:pt x="463240" y="995392"/>
                </a:lnTo>
                <a:lnTo>
                  <a:pt x="503108" y="950208"/>
                </a:lnTo>
                <a:lnTo>
                  <a:pt x="544777" y="917599"/>
                </a:lnTo>
                <a:lnTo>
                  <a:pt x="789854" y="722755"/>
                </a:lnTo>
                <a:lnTo>
                  <a:pt x="800301" y="717837"/>
                </a:lnTo>
                <a:lnTo>
                  <a:pt x="610712" y="868119"/>
                </a:lnTo>
                <a:lnTo>
                  <a:pt x="571071" y="913266"/>
                </a:lnTo>
                <a:lnTo>
                  <a:pt x="529147" y="945917"/>
                </a:lnTo>
                <a:lnTo>
                  <a:pt x="489019" y="991144"/>
                </a:lnTo>
                <a:lnTo>
                  <a:pt x="446606" y="1023876"/>
                </a:lnTo>
                <a:lnTo>
                  <a:pt x="405987" y="1069184"/>
                </a:lnTo>
                <a:lnTo>
                  <a:pt x="363082" y="1101998"/>
                </a:lnTo>
                <a:lnTo>
                  <a:pt x="197123" y="1283803"/>
                </a:lnTo>
                <a:lnTo>
                  <a:pt x="27119" y="1466275"/>
                </a:lnTo>
                <a:lnTo>
                  <a:pt x="1472" y="1509115"/>
                </a:lnTo>
                <a:close/>
              </a:path>
            </a:pathLst>
          </a:custGeom>
          <a:solidFill>
            <a:srgbClr val="3459A5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A1D48D6A-9E24-11EA-A901-DFD2BBD0CD84}"/>
              </a:ext>
            </a:extLst>
          </p:cNvPr>
          <p:cNvSpPr/>
          <p:nvPr userDrawn="1"/>
        </p:nvSpPr>
        <p:spPr>
          <a:xfrm>
            <a:off x="-635" y="4360377"/>
            <a:ext cx="12144950" cy="2159803"/>
          </a:xfrm>
          <a:custGeom>
            <a:avLst/>
            <a:gdLst/>
            <a:ahLst/>
            <a:cxnLst/>
            <a:rect l="l" t="t" r="r" b="b"/>
            <a:pathLst>
              <a:path w="5328285" h="1730375">
                <a:moveTo>
                  <a:pt x="2701504" y="11061"/>
                </a:moveTo>
                <a:lnTo>
                  <a:pt x="2137748" y="103967"/>
                </a:lnTo>
                <a:lnTo>
                  <a:pt x="2172386" y="85387"/>
                </a:lnTo>
                <a:lnTo>
                  <a:pt x="2665634" y="4101"/>
                </a:lnTo>
                <a:lnTo>
                  <a:pt x="2701504" y="11061"/>
                </a:lnTo>
                <a:close/>
              </a:path>
              <a:path w="5328285" h="1730375">
                <a:moveTo>
                  <a:pt x="2803954" y="7048"/>
                </a:moveTo>
                <a:lnTo>
                  <a:pt x="2028554" y="134833"/>
                </a:lnTo>
                <a:lnTo>
                  <a:pt x="2063793" y="116154"/>
                </a:lnTo>
                <a:lnTo>
                  <a:pt x="2768623" y="0"/>
                </a:lnTo>
                <a:lnTo>
                  <a:pt x="2803954" y="7048"/>
                </a:lnTo>
                <a:close/>
              </a:path>
              <a:path w="5328285" h="1730375">
                <a:moveTo>
                  <a:pt x="2872044" y="8699"/>
                </a:moveTo>
                <a:lnTo>
                  <a:pt x="1955430" y="159755"/>
                </a:lnTo>
                <a:lnTo>
                  <a:pt x="1991074" y="141010"/>
                </a:lnTo>
                <a:lnTo>
                  <a:pt x="2837067" y="1591"/>
                </a:lnTo>
                <a:lnTo>
                  <a:pt x="2872044" y="8699"/>
                </a:lnTo>
                <a:close/>
              </a:path>
              <a:path w="5328285" h="1730375">
                <a:moveTo>
                  <a:pt x="3006129" y="12344"/>
                </a:moveTo>
                <a:lnTo>
                  <a:pt x="1845226" y="203659"/>
                </a:lnTo>
                <a:lnTo>
                  <a:pt x="1917541" y="165999"/>
                </a:lnTo>
                <a:lnTo>
                  <a:pt x="2904805" y="3299"/>
                </a:lnTo>
                <a:lnTo>
                  <a:pt x="2939433" y="10464"/>
                </a:lnTo>
                <a:lnTo>
                  <a:pt x="2971847" y="5122"/>
                </a:lnTo>
                <a:lnTo>
                  <a:pt x="3006129" y="12344"/>
                </a:lnTo>
                <a:close/>
              </a:path>
              <a:path w="5328285" h="1730375">
                <a:moveTo>
                  <a:pt x="1879856" y="249437"/>
                </a:moveTo>
                <a:lnTo>
                  <a:pt x="1658743" y="285876"/>
                </a:lnTo>
                <a:lnTo>
                  <a:pt x="1806718" y="210005"/>
                </a:lnTo>
                <a:lnTo>
                  <a:pt x="3038201" y="7059"/>
                </a:lnTo>
                <a:lnTo>
                  <a:pt x="3072142" y="14337"/>
                </a:lnTo>
                <a:lnTo>
                  <a:pt x="2137452" y="168372"/>
                </a:lnTo>
                <a:lnTo>
                  <a:pt x="2102420" y="187017"/>
                </a:lnTo>
                <a:lnTo>
                  <a:pt x="1990008" y="205542"/>
                </a:lnTo>
                <a:lnTo>
                  <a:pt x="1954174" y="224319"/>
                </a:lnTo>
                <a:lnTo>
                  <a:pt x="1916097" y="230594"/>
                </a:lnTo>
                <a:lnTo>
                  <a:pt x="1879856" y="249437"/>
                </a:lnTo>
                <a:close/>
              </a:path>
              <a:path w="5328285" h="1730375">
                <a:moveTo>
                  <a:pt x="3170920" y="23801"/>
                </a:moveTo>
                <a:lnTo>
                  <a:pt x="2605889" y="116917"/>
                </a:lnTo>
                <a:lnTo>
                  <a:pt x="2569259" y="110082"/>
                </a:lnTo>
                <a:lnTo>
                  <a:pt x="2429045" y="133189"/>
                </a:lnTo>
                <a:lnTo>
                  <a:pt x="2391484" y="126508"/>
                </a:lnTo>
                <a:lnTo>
                  <a:pt x="3103875" y="9107"/>
                </a:lnTo>
                <a:lnTo>
                  <a:pt x="3170920" y="23801"/>
                </a:lnTo>
                <a:close/>
              </a:path>
              <a:path w="5328285" h="1730375">
                <a:moveTo>
                  <a:pt x="5328068" y="1071278"/>
                </a:moveTo>
                <a:lnTo>
                  <a:pt x="5249277" y="1032777"/>
                </a:lnTo>
                <a:lnTo>
                  <a:pt x="5207427" y="1001060"/>
                </a:lnTo>
                <a:lnTo>
                  <a:pt x="5167291" y="981932"/>
                </a:lnTo>
                <a:lnTo>
                  <a:pt x="5124785" y="950323"/>
                </a:lnTo>
                <a:lnTo>
                  <a:pt x="5083986" y="931304"/>
                </a:lnTo>
                <a:lnTo>
                  <a:pt x="5040812" y="899805"/>
                </a:lnTo>
                <a:lnTo>
                  <a:pt x="4999339" y="880897"/>
                </a:lnTo>
                <a:lnTo>
                  <a:pt x="4955485" y="849510"/>
                </a:lnTo>
                <a:lnTo>
                  <a:pt x="4913325" y="830716"/>
                </a:lnTo>
                <a:lnTo>
                  <a:pt x="4868779" y="799443"/>
                </a:lnTo>
                <a:lnTo>
                  <a:pt x="4825921" y="780763"/>
                </a:lnTo>
                <a:lnTo>
                  <a:pt x="4780671" y="749607"/>
                </a:lnTo>
                <a:lnTo>
                  <a:pt x="4737103" y="731044"/>
                </a:lnTo>
                <a:lnTo>
                  <a:pt x="4691136" y="700005"/>
                </a:lnTo>
                <a:lnTo>
                  <a:pt x="4602191" y="663178"/>
                </a:lnTo>
                <a:lnTo>
                  <a:pt x="4555128" y="632320"/>
                </a:lnTo>
                <a:lnTo>
                  <a:pt x="4509733" y="614058"/>
                </a:lnTo>
                <a:lnTo>
                  <a:pt x="4461923" y="583324"/>
                </a:lnTo>
                <a:lnTo>
                  <a:pt x="4415776" y="565186"/>
                </a:lnTo>
                <a:lnTo>
                  <a:pt x="4367209" y="534576"/>
                </a:lnTo>
                <a:lnTo>
                  <a:pt x="4273000" y="498616"/>
                </a:lnTo>
                <a:lnTo>
                  <a:pt x="4223273" y="468197"/>
                </a:lnTo>
                <a:lnTo>
                  <a:pt x="4077846" y="414935"/>
                </a:lnTo>
                <a:lnTo>
                  <a:pt x="4026532" y="384778"/>
                </a:lnTo>
                <a:lnTo>
                  <a:pt x="3926767" y="349734"/>
                </a:lnTo>
                <a:lnTo>
                  <a:pt x="3722290" y="280461"/>
                </a:lnTo>
                <a:lnTo>
                  <a:pt x="3511056" y="212302"/>
                </a:lnTo>
                <a:lnTo>
                  <a:pt x="3459210" y="207974"/>
                </a:lnTo>
                <a:lnTo>
                  <a:pt x="3350122" y="174467"/>
                </a:lnTo>
                <a:lnTo>
                  <a:pt x="3296955" y="170357"/>
                </a:lnTo>
                <a:lnTo>
                  <a:pt x="3241302" y="153786"/>
                </a:lnTo>
                <a:lnTo>
                  <a:pt x="3187239" y="149824"/>
                </a:lnTo>
                <a:lnTo>
                  <a:pt x="3085727" y="127940"/>
                </a:lnTo>
                <a:lnTo>
                  <a:pt x="3053596" y="133235"/>
                </a:lnTo>
                <a:lnTo>
                  <a:pt x="2984750" y="118838"/>
                </a:lnTo>
                <a:lnTo>
                  <a:pt x="2952111" y="124217"/>
                </a:lnTo>
                <a:lnTo>
                  <a:pt x="2882237" y="109989"/>
                </a:lnTo>
                <a:lnTo>
                  <a:pt x="2849079" y="115454"/>
                </a:lnTo>
                <a:lnTo>
                  <a:pt x="2813706" y="108412"/>
                </a:lnTo>
                <a:lnTo>
                  <a:pt x="2780197" y="113934"/>
                </a:lnTo>
                <a:lnTo>
                  <a:pt x="2744471" y="106950"/>
                </a:lnTo>
                <a:lnTo>
                  <a:pt x="2676561" y="118142"/>
                </a:lnTo>
                <a:lnTo>
                  <a:pt x="2640296" y="111247"/>
                </a:lnTo>
                <a:lnTo>
                  <a:pt x="3202154" y="18653"/>
                </a:lnTo>
                <a:lnTo>
                  <a:pt x="3259389" y="34964"/>
                </a:lnTo>
                <a:lnTo>
                  <a:pt x="3314102" y="38819"/>
                </a:lnTo>
                <a:lnTo>
                  <a:pt x="3370376" y="55287"/>
                </a:lnTo>
                <a:lnTo>
                  <a:pt x="3424135" y="59299"/>
                </a:lnTo>
                <a:lnTo>
                  <a:pt x="3479462" y="75924"/>
                </a:lnTo>
                <a:lnTo>
                  <a:pt x="3532280" y="80091"/>
                </a:lnTo>
                <a:lnTo>
                  <a:pt x="3747092" y="147661"/>
                </a:lnTo>
                <a:lnTo>
                  <a:pt x="3797616" y="152206"/>
                </a:lnTo>
                <a:lnTo>
                  <a:pt x="4003414" y="221261"/>
                </a:lnTo>
                <a:lnTo>
                  <a:pt x="4053766" y="238706"/>
                </a:lnTo>
                <a:lnTo>
                  <a:pt x="4105725" y="268757"/>
                </a:lnTo>
                <a:lnTo>
                  <a:pt x="4252920" y="321727"/>
                </a:lnTo>
                <a:lnTo>
                  <a:pt x="4301142" y="339523"/>
                </a:lnTo>
                <a:lnTo>
                  <a:pt x="4350987" y="369922"/>
                </a:lnTo>
                <a:lnTo>
                  <a:pt x="4445363" y="405854"/>
                </a:lnTo>
                <a:lnTo>
                  <a:pt x="4493979" y="436456"/>
                </a:lnTo>
                <a:lnTo>
                  <a:pt x="4585927" y="472789"/>
                </a:lnTo>
                <a:lnTo>
                  <a:pt x="4633345" y="503588"/>
                </a:lnTo>
                <a:lnTo>
                  <a:pt x="4678329" y="521918"/>
                </a:lnTo>
                <a:lnTo>
                  <a:pt x="4724964" y="552846"/>
                </a:lnTo>
                <a:lnTo>
                  <a:pt x="4812996" y="589824"/>
                </a:lnTo>
                <a:lnTo>
                  <a:pt x="4858481" y="620942"/>
                </a:lnTo>
                <a:lnTo>
                  <a:pt x="4901549" y="639587"/>
                </a:lnTo>
                <a:lnTo>
                  <a:pt x="4946283" y="670829"/>
                </a:lnTo>
                <a:lnTo>
                  <a:pt x="5030565" y="708424"/>
                </a:lnTo>
                <a:lnTo>
                  <a:pt x="5074198" y="739848"/>
                </a:lnTo>
                <a:lnTo>
                  <a:pt x="5115432" y="758795"/>
                </a:lnTo>
                <a:lnTo>
                  <a:pt x="5158348" y="790336"/>
                </a:lnTo>
                <a:lnTo>
                  <a:pt x="5239044" y="828523"/>
                </a:lnTo>
                <a:lnTo>
                  <a:pt x="5280909" y="860238"/>
                </a:lnTo>
                <a:lnTo>
                  <a:pt x="5327893" y="878237"/>
                </a:lnTo>
                <a:lnTo>
                  <a:pt x="5328068" y="1071278"/>
                </a:lnTo>
                <a:close/>
              </a:path>
              <a:path w="5328285" h="1730375">
                <a:moveTo>
                  <a:pt x="834803" y="830568"/>
                </a:moveTo>
                <a:lnTo>
                  <a:pt x="844590" y="819058"/>
                </a:lnTo>
                <a:lnTo>
                  <a:pt x="1042182" y="657782"/>
                </a:lnTo>
                <a:lnTo>
                  <a:pt x="1083042" y="638177"/>
                </a:lnTo>
                <a:lnTo>
                  <a:pt x="1159993" y="574011"/>
                </a:lnTo>
                <a:lnTo>
                  <a:pt x="1200165" y="554519"/>
                </a:lnTo>
                <a:lnTo>
                  <a:pt x="1275751" y="490577"/>
                </a:lnTo>
                <a:lnTo>
                  <a:pt x="1354519" y="451854"/>
                </a:lnTo>
                <a:lnTo>
                  <a:pt x="1391528" y="420012"/>
                </a:lnTo>
                <a:lnTo>
                  <a:pt x="1545525" y="343148"/>
                </a:lnTo>
                <a:lnTo>
                  <a:pt x="1581440" y="311487"/>
                </a:lnTo>
                <a:lnTo>
                  <a:pt x="1619179" y="292397"/>
                </a:lnTo>
                <a:lnTo>
                  <a:pt x="1841369" y="255780"/>
                </a:lnTo>
                <a:lnTo>
                  <a:pt x="1804715" y="274692"/>
                </a:lnTo>
                <a:lnTo>
                  <a:pt x="1765814" y="281103"/>
                </a:lnTo>
                <a:lnTo>
                  <a:pt x="1691464" y="319098"/>
                </a:lnTo>
                <a:lnTo>
                  <a:pt x="1651933" y="325613"/>
                </a:lnTo>
                <a:lnTo>
                  <a:pt x="1304823" y="498658"/>
                </a:lnTo>
                <a:lnTo>
                  <a:pt x="1267198" y="530601"/>
                </a:lnTo>
                <a:lnTo>
                  <a:pt x="1187197" y="569527"/>
                </a:lnTo>
                <a:lnTo>
                  <a:pt x="1148898" y="601582"/>
                </a:lnTo>
                <a:lnTo>
                  <a:pt x="1108332" y="621138"/>
                </a:lnTo>
                <a:lnTo>
                  <a:pt x="1030596" y="685434"/>
                </a:lnTo>
                <a:lnTo>
                  <a:pt x="989343" y="705104"/>
                </a:lnTo>
                <a:lnTo>
                  <a:pt x="834803" y="830568"/>
                </a:lnTo>
                <a:close/>
              </a:path>
              <a:path w="5328285" h="1730375">
                <a:moveTo>
                  <a:pt x="909" y="1730373"/>
                </a:moveTo>
                <a:lnTo>
                  <a:pt x="0" y="1653296"/>
                </a:lnTo>
                <a:lnTo>
                  <a:pt x="2735" y="1652845"/>
                </a:lnTo>
                <a:lnTo>
                  <a:pt x="88552" y="1561474"/>
                </a:lnTo>
                <a:lnTo>
                  <a:pt x="129037" y="1503317"/>
                </a:lnTo>
                <a:lnTo>
                  <a:pt x="171306" y="1457738"/>
                </a:lnTo>
                <a:lnTo>
                  <a:pt x="337855" y="1275835"/>
                </a:lnTo>
                <a:lnTo>
                  <a:pt x="380905" y="1242998"/>
                </a:lnTo>
                <a:lnTo>
                  <a:pt x="462183" y="1152375"/>
                </a:lnTo>
                <a:lnTo>
                  <a:pt x="504493" y="1119660"/>
                </a:lnTo>
                <a:lnTo>
                  <a:pt x="544517" y="1074450"/>
                </a:lnTo>
                <a:lnTo>
                  <a:pt x="586338" y="1041816"/>
                </a:lnTo>
                <a:lnTo>
                  <a:pt x="625876" y="996686"/>
                </a:lnTo>
                <a:lnTo>
                  <a:pt x="834803" y="830568"/>
                </a:lnTo>
                <a:lnTo>
                  <a:pt x="806405" y="863965"/>
                </a:lnTo>
                <a:lnTo>
                  <a:pt x="684298" y="961316"/>
                </a:lnTo>
                <a:lnTo>
                  <a:pt x="645154" y="1006380"/>
                </a:lnTo>
                <a:lnTo>
                  <a:pt x="603728" y="1038950"/>
                </a:lnTo>
                <a:lnTo>
                  <a:pt x="524223" y="1129280"/>
                </a:lnTo>
                <a:lnTo>
                  <a:pt x="482063" y="1161971"/>
                </a:lnTo>
                <a:lnTo>
                  <a:pt x="319099" y="1343282"/>
                </a:lnTo>
                <a:lnTo>
                  <a:pt x="236113" y="1434186"/>
                </a:lnTo>
                <a:lnTo>
                  <a:pt x="196280" y="1492236"/>
                </a:lnTo>
                <a:lnTo>
                  <a:pt x="111768" y="1583391"/>
                </a:lnTo>
                <a:lnTo>
                  <a:pt x="71166" y="1641567"/>
                </a:lnTo>
                <a:lnTo>
                  <a:pt x="28267" y="1687251"/>
                </a:lnTo>
                <a:lnTo>
                  <a:pt x="909" y="1730373"/>
                </a:lnTo>
                <a:close/>
              </a:path>
            </a:pathLst>
          </a:custGeom>
          <a:solidFill>
            <a:srgbClr val="FCC133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95D972E0-3755-36A2-7F8B-E10F2BE8B53D}"/>
              </a:ext>
            </a:extLst>
          </p:cNvPr>
          <p:cNvSpPr/>
          <p:nvPr userDrawn="1"/>
        </p:nvSpPr>
        <p:spPr>
          <a:xfrm>
            <a:off x="-635" y="4167718"/>
            <a:ext cx="12144950" cy="2468668"/>
          </a:xfrm>
          <a:custGeom>
            <a:avLst/>
            <a:gdLst/>
            <a:ahLst/>
            <a:cxnLst/>
            <a:rect l="l" t="t" r="r" b="b"/>
            <a:pathLst>
              <a:path w="5328285" h="1977389">
                <a:moveTo>
                  <a:pt x="2838703" y="16033"/>
                </a:moveTo>
                <a:lnTo>
                  <a:pt x="2292074" y="106116"/>
                </a:lnTo>
                <a:lnTo>
                  <a:pt x="2325618" y="87717"/>
                </a:lnTo>
                <a:lnTo>
                  <a:pt x="2803879" y="8900"/>
                </a:lnTo>
                <a:lnTo>
                  <a:pt x="2838703" y="16033"/>
                </a:lnTo>
                <a:close/>
              </a:path>
              <a:path w="5328285" h="1977389">
                <a:moveTo>
                  <a:pt x="2970113" y="7248"/>
                </a:moveTo>
                <a:lnTo>
                  <a:pt x="2186186" y="136438"/>
                </a:lnTo>
                <a:lnTo>
                  <a:pt x="2220320" y="117941"/>
                </a:lnTo>
                <a:lnTo>
                  <a:pt x="2935994" y="0"/>
                </a:lnTo>
                <a:lnTo>
                  <a:pt x="2970113" y="7248"/>
                </a:lnTo>
                <a:close/>
              </a:path>
              <a:path w="5328285" h="1977389">
                <a:moveTo>
                  <a:pt x="3035795" y="9295"/>
                </a:moveTo>
                <a:lnTo>
                  <a:pt x="2115282" y="160994"/>
                </a:lnTo>
                <a:lnTo>
                  <a:pt x="2149814" y="142432"/>
                </a:lnTo>
                <a:lnTo>
                  <a:pt x="3002020" y="1990"/>
                </a:lnTo>
                <a:lnTo>
                  <a:pt x="3035795" y="9295"/>
                </a:lnTo>
                <a:close/>
              </a:path>
              <a:path w="5328285" h="1977389">
                <a:moveTo>
                  <a:pt x="3165114" y="13726"/>
                </a:moveTo>
                <a:lnTo>
                  <a:pt x="2008434" y="204345"/>
                </a:lnTo>
                <a:lnTo>
                  <a:pt x="2078509" y="167054"/>
                </a:lnTo>
                <a:lnTo>
                  <a:pt x="3067358" y="4093"/>
                </a:lnTo>
                <a:lnTo>
                  <a:pt x="3100792" y="11455"/>
                </a:lnTo>
                <a:lnTo>
                  <a:pt x="3132017" y="6309"/>
                </a:lnTo>
                <a:lnTo>
                  <a:pt x="3165114" y="13726"/>
                </a:lnTo>
                <a:close/>
              </a:path>
              <a:path w="5328285" h="1977389">
                <a:moveTo>
                  <a:pt x="2038293" y="250910"/>
                </a:moveTo>
                <a:lnTo>
                  <a:pt x="1827611" y="285630"/>
                </a:lnTo>
                <a:lnTo>
                  <a:pt x="1971051" y="210506"/>
                </a:lnTo>
                <a:lnTo>
                  <a:pt x="3196004" y="8635"/>
                </a:lnTo>
                <a:lnTo>
                  <a:pt x="3228769" y="16107"/>
                </a:lnTo>
                <a:lnTo>
                  <a:pt x="2323992" y="165213"/>
                </a:lnTo>
                <a:lnTo>
                  <a:pt x="2290243" y="183646"/>
                </a:lnTo>
                <a:lnTo>
                  <a:pt x="2181705" y="201533"/>
                </a:lnTo>
                <a:lnTo>
                  <a:pt x="2147171" y="220095"/>
                </a:lnTo>
                <a:lnTo>
                  <a:pt x="2073427" y="232248"/>
                </a:lnTo>
                <a:lnTo>
                  <a:pt x="2038293" y="250910"/>
                </a:lnTo>
                <a:close/>
              </a:path>
              <a:path w="5328285" h="1977389">
                <a:moveTo>
                  <a:pt x="5328166" y="970131"/>
                </a:moveTo>
                <a:lnTo>
                  <a:pt x="5272839" y="940635"/>
                </a:lnTo>
                <a:lnTo>
                  <a:pt x="5233210" y="921423"/>
                </a:lnTo>
                <a:lnTo>
                  <a:pt x="5191193" y="889734"/>
                </a:lnTo>
                <a:lnTo>
                  <a:pt x="5110184" y="851599"/>
                </a:lnTo>
                <a:lnTo>
                  <a:pt x="5067105" y="820084"/>
                </a:lnTo>
                <a:lnTo>
                  <a:pt x="5025705" y="801164"/>
                </a:lnTo>
                <a:lnTo>
                  <a:pt x="4981901" y="769769"/>
                </a:lnTo>
                <a:lnTo>
                  <a:pt x="4897268" y="732231"/>
                </a:lnTo>
                <a:lnTo>
                  <a:pt x="4852353" y="701019"/>
                </a:lnTo>
                <a:lnTo>
                  <a:pt x="4765466" y="663853"/>
                </a:lnTo>
                <a:lnTo>
                  <a:pt x="4719410" y="632829"/>
                </a:lnTo>
                <a:lnTo>
                  <a:pt x="4630211" y="596044"/>
                </a:lnTo>
                <a:lnTo>
                  <a:pt x="4582984" y="565213"/>
                </a:lnTo>
                <a:lnTo>
                  <a:pt x="4491415" y="528818"/>
                </a:lnTo>
                <a:lnTo>
                  <a:pt x="4442987" y="498185"/>
                </a:lnTo>
                <a:lnTo>
                  <a:pt x="4301370" y="444295"/>
                </a:lnTo>
                <a:lnTo>
                  <a:pt x="4251296" y="413933"/>
                </a:lnTo>
                <a:lnTo>
                  <a:pt x="4202842" y="396176"/>
                </a:lnTo>
                <a:lnTo>
                  <a:pt x="4054929" y="343324"/>
                </a:lnTo>
                <a:lnTo>
                  <a:pt x="3903121" y="291114"/>
                </a:lnTo>
                <a:lnTo>
                  <a:pt x="3694496" y="222525"/>
                </a:lnTo>
                <a:lnTo>
                  <a:pt x="3643248" y="218099"/>
                </a:lnTo>
                <a:lnTo>
                  <a:pt x="3535293" y="184405"/>
                </a:lnTo>
                <a:lnTo>
                  <a:pt x="3482658" y="180207"/>
                </a:lnTo>
                <a:lnTo>
                  <a:pt x="3427515" y="163552"/>
                </a:lnTo>
                <a:lnTo>
                  <a:pt x="3373939" y="159510"/>
                </a:lnTo>
                <a:lnTo>
                  <a:pt x="3317848" y="143011"/>
                </a:lnTo>
                <a:lnTo>
                  <a:pt x="3208306" y="135321"/>
                </a:lnTo>
                <a:lnTo>
                  <a:pt x="3141805" y="120538"/>
                </a:lnTo>
                <a:lnTo>
                  <a:pt x="3110346" y="125722"/>
                </a:lnTo>
                <a:lnTo>
                  <a:pt x="3042843" y="111104"/>
                </a:lnTo>
                <a:lnTo>
                  <a:pt x="3010878" y="116372"/>
                </a:lnTo>
                <a:lnTo>
                  <a:pt x="2976701" y="109133"/>
                </a:lnTo>
                <a:lnTo>
                  <a:pt x="2944393" y="114457"/>
                </a:lnTo>
                <a:lnTo>
                  <a:pt x="2909871" y="107275"/>
                </a:lnTo>
                <a:lnTo>
                  <a:pt x="2844384" y="118067"/>
                </a:lnTo>
                <a:lnTo>
                  <a:pt x="2809337" y="110971"/>
                </a:lnTo>
                <a:lnTo>
                  <a:pt x="2742788" y="121939"/>
                </a:lnTo>
                <a:lnTo>
                  <a:pt x="2707204" y="114931"/>
                </a:lnTo>
                <a:lnTo>
                  <a:pt x="2605482" y="131695"/>
                </a:lnTo>
                <a:lnTo>
                  <a:pt x="2569168" y="124808"/>
                </a:lnTo>
                <a:lnTo>
                  <a:pt x="3228769" y="16107"/>
                </a:lnTo>
                <a:lnTo>
                  <a:pt x="3395852" y="27186"/>
                </a:lnTo>
                <a:lnTo>
                  <a:pt x="3452559" y="43583"/>
                </a:lnTo>
                <a:lnTo>
                  <a:pt x="3506720" y="47529"/>
                </a:lnTo>
                <a:lnTo>
                  <a:pt x="3562416" y="64093"/>
                </a:lnTo>
                <a:lnTo>
                  <a:pt x="3615572" y="68204"/>
                </a:lnTo>
                <a:lnTo>
                  <a:pt x="3670272" y="84932"/>
                </a:lnTo>
                <a:lnTo>
                  <a:pt x="3722439" y="89207"/>
                </a:lnTo>
                <a:lnTo>
                  <a:pt x="3882138" y="140116"/>
                </a:lnTo>
                <a:lnTo>
                  <a:pt x="3932370" y="144709"/>
                </a:lnTo>
                <a:lnTo>
                  <a:pt x="4086351" y="196561"/>
                </a:lnTo>
                <a:lnTo>
                  <a:pt x="4236156" y="249102"/>
                </a:lnTo>
                <a:lnTo>
                  <a:pt x="4285180" y="266765"/>
                </a:lnTo>
                <a:lnTo>
                  <a:pt x="4335795" y="297038"/>
                </a:lnTo>
                <a:lnTo>
                  <a:pt x="4478859" y="350689"/>
                </a:lnTo>
                <a:lnTo>
                  <a:pt x="4525672" y="368717"/>
                </a:lnTo>
                <a:lnTo>
                  <a:pt x="4574093" y="399351"/>
                </a:lnTo>
                <a:lnTo>
                  <a:pt x="4710687" y="454068"/>
                </a:lnTo>
                <a:lnTo>
                  <a:pt x="4757419" y="484981"/>
                </a:lnTo>
                <a:lnTo>
                  <a:pt x="4845568" y="521939"/>
                </a:lnTo>
                <a:lnTo>
                  <a:pt x="4891071" y="553054"/>
                </a:lnTo>
                <a:lnTo>
                  <a:pt x="4976795" y="590412"/>
                </a:lnTo>
                <a:lnTo>
                  <a:pt x="5019062" y="609189"/>
                </a:lnTo>
                <a:lnTo>
                  <a:pt x="5062977" y="640566"/>
                </a:lnTo>
                <a:lnTo>
                  <a:pt x="5145568" y="678440"/>
                </a:lnTo>
                <a:lnTo>
                  <a:pt x="5188331" y="710007"/>
                </a:lnTo>
                <a:lnTo>
                  <a:pt x="5268649" y="748256"/>
                </a:lnTo>
                <a:lnTo>
                  <a:pt x="5327715" y="777136"/>
                </a:lnTo>
                <a:lnTo>
                  <a:pt x="5328166" y="970131"/>
                </a:lnTo>
                <a:close/>
              </a:path>
              <a:path w="5328285" h="1977389">
                <a:moveTo>
                  <a:pt x="1072937" y="772466"/>
                </a:moveTo>
                <a:lnTo>
                  <a:pt x="1074907" y="770071"/>
                </a:lnTo>
                <a:lnTo>
                  <a:pt x="1113451" y="737976"/>
                </a:lnTo>
                <a:lnTo>
                  <a:pt x="1153803" y="718455"/>
                </a:lnTo>
                <a:lnTo>
                  <a:pt x="1304764" y="590606"/>
                </a:lnTo>
                <a:lnTo>
                  <a:pt x="1343978" y="571273"/>
                </a:lnTo>
                <a:lnTo>
                  <a:pt x="1380927" y="539441"/>
                </a:lnTo>
                <a:lnTo>
                  <a:pt x="1419692" y="520181"/>
                </a:lnTo>
                <a:lnTo>
                  <a:pt x="1456196" y="488423"/>
                </a:lnTo>
                <a:lnTo>
                  <a:pt x="1494518" y="469236"/>
                </a:lnTo>
                <a:lnTo>
                  <a:pt x="1530581" y="437550"/>
                </a:lnTo>
                <a:lnTo>
                  <a:pt x="1680811" y="361307"/>
                </a:lnTo>
                <a:lnTo>
                  <a:pt x="1715791" y="329800"/>
                </a:lnTo>
                <a:lnTo>
                  <a:pt x="1789189" y="291962"/>
                </a:lnTo>
                <a:lnTo>
                  <a:pt x="2000918" y="257069"/>
                </a:lnTo>
                <a:lnTo>
                  <a:pt x="1965379" y="275797"/>
                </a:lnTo>
                <a:lnTo>
                  <a:pt x="1927595" y="282024"/>
                </a:lnTo>
                <a:lnTo>
                  <a:pt x="1855490" y="319649"/>
                </a:lnTo>
                <a:lnTo>
                  <a:pt x="1817087" y="325978"/>
                </a:lnTo>
                <a:lnTo>
                  <a:pt x="1441776" y="516542"/>
                </a:lnTo>
                <a:lnTo>
                  <a:pt x="1405093" y="548330"/>
                </a:lnTo>
                <a:lnTo>
                  <a:pt x="1366149" y="567619"/>
                </a:lnTo>
                <a:lnTo>
                  <a:pt x="1329022" y="599480"/>
                </a:lnTo>
                <a:lnTo>
                  <a:pt x="1289631" y="618843"/>
                </a:lnTo>
                <a:lnTo>
                  <a:pt x="1252056" y="650778"/>
                </a:lnTo>
                <a:lnTo>
                  <a:pt x="1212216" y="670214"/>
                </a:lnTo>
                <a:lnTo>
                  <a:pt x="1135933" y="734271"/>
                </a:lnTo>
                <a:lnTo>
                  <a:pt x="1095409" y="753821"/>
                </a:lnTo>
                <a:lnTo>
                  <a:pt x="1072937" y="772466"/>
                </a:lnTo>
                <a:close/>
              </a:path>
              <a:path w="5328285" h="1977389">
                <a:moveTo>
                  <a:pt x="175" y="1976889"/>
                </a:moveTo>
                <a:lnTo>
                  <a:pt x="0" y="1886819"/>
                </a:lnTo>
                <a:lnTo>
                  <a:pt x="6456" y="1885755"/>
                </a:lnTo>
                <a:lnTo>
                  <a:pt x="88220" y="1769310"/>
                </a:lnTo>
                <a:lnTo>
                  <a:pt x="130755" y="1723686"/>
                </a:lnTo>
                <a:lnTo>
                  <a:pt x="170992" y="1665570"/>
                </a:lnTo>
                <a:lnTo>
                  <a:pt x="296294" y="1529079"/>
                </a:lnTo>
                <a:lnTo>
                  <a:pt x="335515" y="1471130"/>
                </a:lnTo>
                <a:lnTo>
                  <a:pt x="457792" y="1335137"/>
                </a:lnTo>
                <a:lnTo>
                  <a:pt x="500094" y="1302423"/>
                </a:lnTo>
                <a:lnTo>
                  <a:pt x="579877" y="1212047"/>
                </a:lnTo>
                <a:lnTo>
                  <a:pt x="621441" y="1179455"/>
                </a:lnTo>
                <a:lnTo>
                  <a:pt x="660722" y="1134368"/>
                </a:lnTo>
                <a:lnTo>
                  <a:pt x="701800" y="1101855"/>
                </a:lnTo>
                <a:lnTo>
                  <a:pt x="740596" y="1056848"/>
                </a:lnTo>
                <a:lnTo>
                  <a:pt x="781193" y="1024415"/>
                </a:lnTo>
                <a:lnTo>
                  <a:pt x="819510" y="979487"/>
                </a:lnTo>
                <a:lnTo>
                  <a:pt x="1072937" y="772466"/>
                </a:lnTo>
                <a:lnTo>
                  <a:pt x="1038171" y="814739"/>
                </a:lnTo>
                <a:lnTo>
                  <a:pt x="880722" y="943656"/>
                </a:lnTo>
                <a:lnTo>
                  <a:pt x="842808" y="988518"/>
                </a:lnTo>
                <a:lnTo>
                  <a:pt x="802615" y="1020885"/>
                </a:lnTo>
                <a:lnTo>
                  <a:pt x="764222" y="1065826"/>
                </a:lnTo>
                <a:lnTo>
                  <a:pt x="723547" y="1098271"/>
                </a:lnTo>
                <a:lnTo>
                  <a:pt x="606186" y="1233454"/>
                </a:lnTo>
                <a:lnTo>
                  <a:pt x="564536" y="1266061"/>
                </a:lnTo>
                <a:lnTo>
                  <a:pt x="444221" y="1401730"/>
                </a:lnTo>
                <a:lnTo>
                  <a:pt x="405657" y="1459571"/>
                </a:lnTo>
                <a:lnTo>
                  <a:pt x="323695" y="1550306"/>
                </a:lnTo>
                <a:lnTo>
                  <a:pt x="284374" y="1608271"/>
                </a:lnTo>
                <a:lnTo>
                  <a:pt x="242759" y="1653743"/>
                </a:lnTo>
                <a:lnTo>
                  <a:pt x="202928" y="1711792"/>
                </a:lnTo>
                <a:lnTo>
                  <a:pt x="160800" y="1757349"/>
                </a:lnTo>
                <a:lnTo>
                  <a:pt x="79850" y="1873660"/>
                </a:lnTo>
                <a:lnTo>
                  <a:pt x="36945" y="1919344"/>
                </a:lnTo>
                <a:lnTo>
                  <a:pt x="175" y="1976889"/>
                </a:lnTo>
                <a:close/>
              </a:path>
            </a:pathLst>
          </a:custGeom>
          <a:solidFill>
            <a:srgbClr val="009BAE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FD329D2B-AE48-D0DE-1EA4-6FAB055D214E}"/>
              </a:ext>
            </a:extLst>
          </p:cNvPr>
          <p:cNvSpPr/>
          <p:nvPr userDrawn="1"/>
        </p:nvSpPr>
        <p:spPr>
          <a:xfrm>
            <a:off x="0" y="3968107"/>
            <a:ext cx="12144950" cy="2810518"/>
          </a:xfrm>
          <a:custGeom>
            <a:avLst/>
            <a:gdLst/>
            <a:ahLst/>
            <a:cxnLst/>
            <a:rect l="l" t="t" r="r" b="b"/>
            <a:pathLst>
              <a:path w="5328285" h="2251710">
                <a:moveTo>
                  <a:pt x="3007607" y="18082"/>
                </a:moveTo>
                <a:lnTo>
                  <a:pt x="2481005" y="104866"/>
                </a:lnTo>
                <a:lnTo>
                  <a:pt x="2513264" y="86678"/>
                </a:lnTo>
                <a:lnTo>
                  <a:pt x="2974002" y="10749"/>
                </a:lnTo>
                <a:lnTo>
                  <a:pt x="3007607" y="18082"/>
                </a:lnTo>
                <a:close/>
              </a:path>
              <a:path w="5328285" h="2251710">
                <a:moveTo>
                  <a:pt x="3134186" y="10094"/>
                </a:moveTo>
                <a:lnTo>
                  <a:pt x="2378998" y="134548"/>
                </a:lnTo>
                <a:lnTo>
                  <a:pt x="2411834" y="116265"/>
                </a:lnTo>
                <a:lnTo>
                  <a:pt x="3101268" y="2647"/>
                </a:lnTo>
                <a:lnTo>
                  <a:pt x="3134186" y="10094"/>
                </a:lnTo>
                <a:close/>
              </a:path>
              <a:path w="5328285" h="2251710">
                <a:moveTo>
                  <a:pt x="1363104" y="686114"/>
                </a:moveTo>
                <a:lnTo>
                  <a:pt x="1415349" y="640881"/>
                </a:lnTo>
                <a:lnTo>
                  <a:pt x="1453821" y="621669"/>
                </a:lnTo>
                <a:lnTo>
                  <a:pt x="1526017" y="558286"/>
                </a:lnTo>
                <a:lnTo>
                  <a:pt x="1563822" y="539185"/>
                </a:lnTo>
                <a:lnTo>
                  <a:pt x="1599368" y="507584"/>
                </a:lnTo>
                <a:lnTo>
                  <a:pt x="1673885" y="469561"/>
                </a:lnTo>
                <a:lnTo>
                  <a:pt x="1708778" y="438068"/>
                </a:lnTo>
                <a:lnTo>
                  <a:pt x="1854367" y="362590"/>
                </a:lnTo>
                <a:lnTo>
                  <a:pt x="1888194" y="331273"/>
                </a:lnTo>
                <a:lnTo>
                  <a:pt x="1923851" y="312526"/>
                </a:lnTo>
                <a:lnTo>
                  <a:pt x="1961339" y="306348"/>
                </a:lnTo>
                <a:lnTo>
                  <a:pt x="2135488" y="213292"/>
                </a:lnTo>
                <a:lnTo>
                  <a:pt x="2171747" y="207316"/>
                </a:lnTo>
                <a:lnTo>
                  <a:pt x="2205765" y="188839"/>
                </a:lnTo>
                <a:lnTo>
                  <a:pt x="2241623" y="182929"/>
                </a:lnTo>
                <a:lnTo>
                  <a:pt x="2308664" y="146139"/>
                </a:lnTo>
                <a:lnTo>
                  <a:pt x="3195438" y="0"/>
                </a:lnTo>
                <a:lnTo>
                  <a:pt x="3227853" y="7529"/>
                </a:lnTo>
                <a:lnTo>
                  <a:pt x="3258063" y="2550"/>
                </a:lnTo>
                <a:lnTo>
                  <a:pt x="3428265" y="13115"/>
                </a:lnTo>
                <a:lnTo>
                  <a:pt x="2508288" y="164726"/>
                </a:lnTo>
                <a:lnTo>
                  <a:pt x="2475812" y="182949"/>
                </a:lnTo>
                <a:lnTo>
                  <a:pt x="2335840" y="206017"/>
                </a:lnTo>
                <a:lnTo>
                  <a:pt x="2302403" y="224398"/>
                </a:lnTo>
                <a:lnTo>
                  <a:pt x="2230863" y="236188"/>
                </a:lnTo>
                <a:lnTo>
                  <a:pt x="2196836" y="254667"/>
                </a:lnTo>
                <a:lnTo>
                  <a:pt x="2160571" y="260643"/>
                </a:lnTo>
                <a:lnTo>
                  <a:pt x="2091520" y="297765"/>
                </a:lnTo>
                <a:lnTo>
                  <a:pt x="2054651" y="303841"/>
                </a:lnTo>
                <a:lnTo>
                  <a:pt x="1984383" y="341164"/>
                </a:lnTo>
                <a:lnTo>
                  <a:pt x="1946902" y="347341"/>
                </a:lnTo>
                <a:lnTo>
                  <a:pt x="1618493" y="517304"/>
                </a:lnTo>
                <a:lnTo>
                  <a:pt x="1582974" y="548900"/>
                </a:lnTo>
                <a:lnTo>
                  <a:pt x="1507203" y="587129"/>
                </a:lnTo>
                <a:lnTo>
                  <a:pt x="1471028" y="618834"/>
                </a:lnTo>
                <a:lnTo>
                  <a:pt x="1432592" y="638039"/>
                </a:lnTo>
                <a:lnTo>
                  <a:pt x="1395973" y="669816"/>
                </a:lnTo>
                <a:lnTo>
                  <a:pt x="1363104" y="686114"/>
                </a:lnTo>
                <a:close/>
              </a:path>
              <a:path w="5328285" h="2251710">
                <a:moveTo>
                  <a:pt x="5328152" y="871305"/>
                </a:moveTo>
                <a:lnTo>
                  <a:pt x="5253042" y="832198"/>
                </a:lnTo>
                <a:lnTo>
                  <a:pt x="5212518" y="813134"/>
                </a:lnTo>
                <a:lnTo>
                  <a:pt x="5169565" y="781598"/>
                </a:lnTo>
                <a:lnTo>
                  <a:pt x="5128259" y="762663"/>
                </a:lnTo>
                <a:lnTo>
                  <a:pt x="5044453" y="724989"/>
                </a:lnTo>
                <a:lnTo>
                  <a:pt x="4999907" y="693716"/>
                </a:lnTo>
                <a:lnTo>
                  <a:pt x="4913665" y="656443"/>
                </a:lnTo>
                <a:lnTo>
                  <a:pt x="4867884" y="625374"/>
                </a:lnTo>
                <a:lnTo>
                  <a:pt x="4779137" y="588514"/>
                </a:lnTo>
                <a:lnTo>
                  <a:pt x="4732086" y="557654"/>
                </a:lnTo>
                <a:lnTo>
                  <a:pt x="4594451" y="503109"/>
                </a:lnTo>
                <a:lnTo>
                  <a:pt x="4545654" y="472536"/>
                </a:lnTo>
                <a:lnTo>
                  <a:pt x="4498450" y="454573"/>
                </a:lnTo>
                <a:lnTo>
                  <a:pt x="4354124" y="401130"/>
                </a:lnTo>
                <a:lnTo>
                  <a:pt x="4303058" y="370932"/>
                </a:lnTo>
                <a:lnTo>
                  <a:pt x="4253566" y="353345"/>
                </a:lnTo>
                <a:lnTo>
                  <a:pt x="4102263" y="301052"/>
                </a:lnTo>
                <a:lnTo>
                  <a:pt x="3946636" y="249471"/>
                </a:lnTo>
                <a:lnTo>
                  <a:pt x="3895821" y="244974"/>
                </a:lnTo>
                <a:lnTo>
                  <a:pt x="3734269" y="194370"/>
                </a:lnTo>
                <a:lnTo>
                  <a:pt x="3681448" y="190203"/>
                </a:lnTo>
                <a:lnTo>
                  <a:pt x="3626078" y="173586"/>
                </a:lnTo>
                <a:lnTo>
                  <a:pt x="3572232" y="169588"/>
                </a:lnTo>
                <a:lnTo>
                  <a:pt x="3515827" y="153141"/>
                </a:lnTo>
                <a:lnTo>
                  <a:pt x="3460941" y="149315"/>
                </a:lnTo>
                <a:lnTo>
                  <a:pt x="3403488" y="133040"/>
                </a:lnTo>
                <a:lnTo>
                  <a:pt x="3234053" y="122349"/>
                </a:lnTo>
                <a:lnTo>
                  <a:pt x="3201396" y="114859"/>
                </a:lnTo>
                <a:lnTo>
                  <a:pt x="3170613" y="119932"/>
                </a:lnTo>
                <a:lnTo>
                  <a:pt x="3137624" y="112498"/>
                </a:lnTo>
                <a:lnTo>
                  <a:pt x="3106507" y="117626"/>
                </a:lnTo>
                <a:lnTo>
                  <a:pt x="3073181" y="110246"/>
                </a:lnTo>
                <a:lnTo>
                  <a:pt x="3010098" y="120642"/>
                </a:lnTo>
                <a:lnTo>
                  <a:pt x="2976259" y="113348"/>
                </a:lnTo>
                <a:lnTo>
                  <a:pt x="2912139" y="123915"/>
                </a:lnTo>
                <a:lnTo>
                  <a:pt x="2877777" y="116706"/>
                </a:lnTo>
                <a:lnTo>
                  <a:pt x="2746709" y="138306"/>
                </a:lnTo>
                <a:lnTo>
                  <a:pt x="2711453" y="131245"/>
                </a:lnTo>
                <a:lnTo>
                  <a:pt x="3428265" y="13115"/>
                </a:lnTo>
                <a:lnTo>
                  <a:pt x="3485932" y="29354"/>
                </a:lnTo>
                <a:lnTo>
                  <a:pt x="3595553" y="37032"/>
                </a:lnTo>
                <a:lnTo>
                  <a:pt x="3651593" y="53539"/>
                </a:lnTo>
                <a:lnTo>
                  <a:pt x="3705059" y="57599"/>
                </a:lnTo>
                <a:lnTo>
                  <a:pt x="3760034" y="74282"/>
                </a:lnTo>
                <a:lnTo>
                  <a:pt x="3812443" y="78516"/>
                </a:lnTo>
                <a:lnTo>
                  <a:pt x="3866370" y="95372"/>
                </a:lnTo>
                <a:lnTo>
                  <a:pt x="3917738" y="99778"/>
                </a:lnTo>
                <a:lnTo>
                  <a:pt x="4074892" y="151107"/>
                </a:lnTo>
                <a:lnTo>
                  <a:pt x="4124226" y="155848"/>
                </a:lnTo>
                <a:lnTo>
                  <a:pt x="4275375" y="208167"/>
                </a:lnTo>
                <a:lnTo>
                  <a:pt x="4422146" y="261207"/>
                </a:lnTo>
                <a:lnTo>
                  <a:pt x="4564647" y="314951"/>
                </a:lnTo>
                <a:lnTo>
                  <a:pt x="4613257" y="345554"/>
                </a:lnTo>
                <a:lnTo>
                  <a:pt x="4750234" y="400208"/>
                </a:lnTo>
                <a:lnTo>
                  <a:pt x="4839313" y="437013"/>
                </a:lnTo>
                <a:lnTo>
                  <a:pt x="4885233" y="468060"/>
                </a:lnTo>
                <a:lnTo>
                  <a:pt x="4971693" y="505296"/>
                </a:lnTo>
                <a:lnTo>
                  <a:pt x="5056448" y="542814"/>
                </a:lnTo>
                <a:lnTo>
                  <a:pt x="5098196" y="561676"/>
                </a:lnTo>
                <a:lnTo>
                  <a:pt x="5141569" y="593143"/>
                </a:lnTo>
                <a:lnTo>
                  <a:pt x="5223009" y="631207"/>
                </a:lnTo>
                <a:lnTo>
                  <a:pt x="5327382" y="678363"/>
                </a:lnTo>
                <a:lnTo>
                  <a:pt x="5328152" y="871305"/>
                </a:lnTo>
                <a:close/>
              </a:path>
              <a:path w="5328285" h="2251710">
                <a:moveTo>
                  <a:pt x="0" y="2251357"/>
                </a:moveTo>
                <a:lnTo>
                  <a:pt x="767" y="2148260"/>
                </a:lnTo>
                <a:lnTo>
                  <a:pt x="16690" y="2119894"/>
                </a:lnTo>
                <a:lnTo>
                  <a:pt x="138958" y="1945289"/>
                </a:lnTo>
                <a:lnTo>
                  <a:pt x="181234" y="1899708"/>
                </a:lnTo>
                <a:lnTo>
                  <a:pt x="260936" y="1783603"/>
                </a:lnTo>
                <a:lnTo>
                  <a:pt x="302442" y="1738148"/>
                </a:lnTo>
                <a:lnTo>
                  <a:pt x="341654" y="1680201"/>
                </a:lnTo>
                <a:lnTo>
                  <a:pt x="423399" y="1589502"/>
                </a:lnTo>
                <a:lnTo>
                  <a:pt x="583885" y="1408598"/>
                </a:lnTo>
                <a:lnTo>
                  <a:pt x="740424" y="1228345"/>
                </a:lnTo>
                <a:lnTo>
                  <a:pt x="780990" y="1195918"/>
                </a:lnTo>
                <a:lnTo>
                  <a:pt x="819275" y="1150994"/>
                </a:lnTo>
                <a:lnTo>
                  <a:pt x="859360" y="1118646"/>
                </a:lnTo>
                <a:lnTo>
                  <a:pt x="897167" y="1073801"/>
                </a:lnTo>
                <a:lnTo>
                  <a:pt x="1015283" y="977108"/>
                </a:lnTo>
                <a:lnTo>
                  <a:pt x="1052145" y="932420"/>
                </a:lnTo>
                <a:lnTo>
                  <a:pt x="1205429" y="804188"/>
                </a:lnTo>
                <a:lnTo>
                  <a:pt x="1245215" y="784760"/>
                </a:lnTo>
                <a:lnTo>
                  <a:pt x="1357092" y="689095"/>
                </a:lnTo>
                <a:lnTo>
                  <a:pt x="1363104" y="686114"/>
                </a:lnTo>
                <a:lnTo>
                  <a:pt x="1153985" y="864151"/>
                </a:lnTo>
                <a:lnTo>
                  <a:pt x="1077238" y="928284"/>
                </a:lnTo>
                <a:lnTo>
                  <a:pt x="1040553" y="972944"/>
                </a:lnTo>
                <a:lnTo>
                  <a:pt x="962398" y="1037309"/>
                </a:lnTo>
                <a:lnTo>
                  <a:pt x="887372" y="1126901"/>
                </a:lnTo>
                <a:lnTo>
                  <a:pt x="847460" y="1159221"/>
                </a:lnTo>
                <a:lnTo>
                  <a:pt x="732394" y="1294025"/>
                </a:lnTo>
                <a:lnTo>
                  <a:pt x="691512" y="1326505"/>
                </a:lnTo>
                <a:lnTo>
                  <a:pt x="652425" y="1371561"/>
                </a:lnTo>
                <a:lnTo>
                  <a:pt x="615131" y="1429192"/>
                </a:lnTo>
                <a:lnTo>
                  <a:pt x="455310" y="1609986"/>
                </a:lnTo>
                <a:lnTo>
                  <a:pt x="416767" y="1667823"/>
                </a:lnTo>
                <a:lnTo>
                  <a:pt x="375932" y="1713166"/>
                </a:lnTo>
                <a:lnTo>
                  <a:pt x="297577" y="1829049"/>
                </a:lnTo>
                <a:lnTo>
                  <a:pt x="255976" y="1874519"/>
                </a:lnTo>
                <a:lnTo>
                  <a:pt x="135743" y="2048789"/>
                </a:lnTo>
                <a:lnTo>
                  <a:pt x="13163" y="2223445"/>
                </a:lnTo>
                <a:lnTo>
                  <a:pt x="0" y="2251357"/>
                </a:lnTo>
                <a:close/>
              </a:path>
            </a:pathLst>
          </a:custGeom>
          <a:solidFill>
            <a:srgbClr val="3459A5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3714EE37-870B-4B14-0A06-CEA9ECD8BB39}"/>
              </a:ext>
            </a:extLst>
          </p:cNvPr>
          <p:cNvSpPr/>
          <p:nvPr userDrawn="1"/>
        </p:nvSpPr>
        <p:spPr>
          <a:xfrm>
            <a:off x="0" y="3768064"/>
            <a:ext cx="12144950" cy="3180106"/>
          </a:xfrm>
          <a:custGeom>
            <a:avLst/>
            <a:gdLst/>
            <a:ahLst/>
            <a:cxnLst/>
            <a:rect l="l" t="t" r="r" b="b"/>
            <a:pathLst>
              <a:path w="5328285" h="2547620">
                <a:moveTo>
                  <a:pt x="3204556" y="11519"/>
                </a:moveTo>
                <a:lnTo>
                  <a:pt x="2634430" y="105475"/>
                </a:lnTo>
                <a:lnTo>
                  <a:pt x="2665600" y="87466"/>
                </a:lnTo>
                <a:lnTo>
                  <a:pt x="3172328" y="3958"/>
                </a:lnTo>
                <a:lnTo>
                  <a:pt x="3204556" y="11519"/>
                </a:lnTo>
                <a:close/>
              </a:path>
              <a:path w="5328285" h="2547620">
                <a:moveTo>
                  <a:pt x="3296155" y="9295"/>
                </a:moveTo>
                <a:lnTo>
                  <a:pt x="2535711" y="134615"/>
                </a:lnTo>
                <a:lnTo>
                  <a:pt x="2567447" y="116513"/>
                </a:lnTo>
                <a:lnTo>
                  <a:pt x="3264428" y="1652"/>
                </a:lnTo>
                <a:lnTo>
                  <a:pt x="3296155" y="9295"/>
                </a:lnTo>
                <a:close/>
              </a:path>
              <a:path w="5328285" h="2547620">
                <a:moveTo>
                  <a:pt x="5327930" y="768522"/>
                </a:moveTo>
                <a:lnTo>
                  <a:pt x="5248825" y="730073"/>
                </a:lnTo>
                <a:lnTo>
                  <a:pt x="5208135" y="711036"/>
                </a:lnTo>
                <a:lnTo>
                  <a:pt x="5125493" y="673170"/>
                </a:lnTo>
                <a:lnTo>
                  <a:pt x="5081492" y="641808"/>
                </a:lnTo>
                <a:lnTo>
                  <a:pt x="5039099" y="623051"/>
                </a:lnTo>
                <a:lnTo>
                  <a:pt x="4952999" y="585755"/>
                </a:lnTo>
                <a:lnTo>
                  <a:pt x="4865120" y="548752"/>
                </a:lnTo>
                <a:lnTo>
                  <a:pt x="4818462" y="517828"/>
                </a:lnTo>
                <a:lnTo>
                  <a:pt x="4773387" y="499513"/>
                </a:lnTo>
                <a:lnTo>
                  <a:pt x="4681847" y="463114"/>
                </a:lnTo>
                <a:lnTo>
                  <a:pt x="4541000" y="409097"/>
                </a:lnTo>
                <a:lnTo>
                  <a:pt x="4491051" y="378715"/>
                </a:lnTo>
                <a:lnTo>
                  <a:pt x="4393767" y="343262"/>
                </a:lnTo>
                <a:lnTo>
                  <a:pt x="4244114" y="290697"/>
                </a:lnTo>
                <a:lnTo>
                  <a:pt x="4195258" y="285877"/>
                </a:lnTo>
                <a:lnTo>
                  <a:pt x="4143850" y="268606"/>
                </a:lnTo>
                <a:lnTo>
                  <a:pt x="3986510" y="217308"/>
                </a:lnTo>
                <a:lnTo>
                  <a:pt x="3935049" y="212917"/>
                </a:lnTo>
                <a:lnTo>
                  <a:pt x="3826444" y="179330"/>
                </a:lnTo>
                <a:lnTo>
                  <a:pt x="3773370" y="175205"/>
                </a:lnTo>
                <a:lnTo>
                  <a:pt x="3717710" y="158635"/>
                </a:lnTo>
                <a:lnTo>
                  <a:pt x="3663539" y="154691"/>
                </a:lnTo>
                <a:lnTo>
                  <a:pt x="3606774" y="138303"/>
                </a:lnTo>
                <a:lnTo>
                  <a:pt x="3266535" y="117146"/>
                </a:lnTo>
                <a:lnTo>
                  <a:pt x="3234394" y="109572"/>
                </a:lnTo>
                <a:lnTo>
                  <a:pt x="3173695" y="119575"/>
                </a:lnTo>
                <a:lnTo>
                  <a:pt x="3141054" y="112083"/>
                </a:lnTo>
                <a:lnTo>
                  <a:pt x="3079344" y="122253"/>
                </a:lnTo>
                <a:lnTo>
                  <a:pt x="3046193" y="114844"/>
                </a:lnTo>
                <a:lnTo>
                  <a:pt x="2920015" y="135638"/>
                </a:lnTo>
                <a:lnTo>
                  <a:pt x="2885992" y="128374"/>
                </a:lnTo>
                <a:lnTo>
                  <a:pt x="2302031" y="224610"/>
                </a:lnTo>
                <a:lnTo>
                  <a:pt x="2368025" y="187992"/>
                </a:lnTo>
                <a:lnTo>
                  <a:pt x="2402767" y="182266"/>
                </a:lnTo>
                <a:lnTo>
                  <a:pt x="2435273" y="164038"/>
                </a:lnTo>
                <a:lnTo>
                  <a:pt x="2469625" y="158377"/>
                </a:lnTo>
                <a:lnTo>
                  <a:pt x="2501744" y="140212"/>
                </a:lnTo>
                <a:lnTo>
                  <a:pt x="3352558" y="0"/>
                </a:lnTo>
                <a:lnTo>
                  <a:pt x="3635810" y="17677"/>
                </a:lnTo>
                <a:lnTo>
                  <a:pt x="3692739" y="34037"/>
                </a:lnTo>
                <a:lnTo>
                  <a:pt x="3800793" y="41973"/>
                </a:lnTo>
                <a:lnTo>
                  <a:pt x="3856006" y="58616"/>
                </a:lnTo>
                <a:lnTo>
                  <a:pt x="3908615" y="62818"/>
                </a:lnTo>
                <a:lnTo>
                  <a:pt x="3962706" y="79646"/>
                </a:lnTo>
                <a:lnTo>
                  <a:pt x="4014203" y="84031"/>
                </a:lnTo>
                <a:lnTo>
                  <a:pt x="4067189" y="101041"/>
                </a:lnTo>
                <a:lnTo>
                  <a:pt x="4117591" y="105607"/>
                </a:lnTo>
                <a:lnTo>
                  <a:pt x="4271685" y="157440"/>
                </a:lnTo>
                <a:lnTo>
                  <a:pt x="4321989" y="174893"/>
                </a:lnTo>
                <a:lnTo>
                  <a:pt x="4369729" y="179896"/>
                </a:lnTo>
                <a:lnTo>
                  <a:pt x="4515975" y="233023"/>
                </a:lnTo>
                <a:lnTo>
                  <a:pt x="4610937" y="268859"/>
                </a:lnTo>
                <a:lnTo>
                  <a:pt x="4703913" y="305022"/>
                </a:lnTo>
                <a:lnTo>
                  <a:pt x="4794938" y="341506"/>
                </a:lnTo>
                <a:lnTo>
                  <a:pt x="4884048" y="378306"/>
                </a:lnTo>
                <a:lnTo>
                  <a:pt x="4971277" y="415416"/>
                </a:lnTo>
                <a:lnTo>
                  <a:pt x="5056663" y="452830"/>
                </a:lnTo>
                <a:lnTo>
                  <a:pt x="5140240" y="490542"/>
                </a:lnTo>
                <a:lnTo>
                  <a:pt x="5222043" y="528546"/>
                </a:lnTo>
                <a:lnTo>
                  <a:pt x="5326796" y="575639"/>
                </a:lnTo>
                <a:lnTo>
                  <a:pt x="5327930" y="768522"/>
                </a:lnTo>
                <a:close/>
              </a:path>
              <a:path w="5328285" h="2547620">
                <a:moveTo>
                  <a:pt x="1592126" y="645571"/>
                </a:moveTo>
                <a:lnTo>
                  <a:pt x="1638288" y="604291"/>
                </a:lnTo>
                <a:lnTo>
                  <a:pt x="1675347" y="585313"/>
                </a:lnTo>
                <a:lnTo>
                  <a:pt x="1710147" y="553835"/>
                </a:lnTo>
                <a:lnTo>
                  <a:pt x="1746770" y="534928"/>
                </a:lnTo>
                <a:lnTo>
                  <a:pt x="1781137" y="503522"/>
                </a:lnTo>
                <a:lnTo>
                  <a:pt x="1817328" y="484687"/>
                </a:lnTo>
                <a:lnTo>
                  <a:pt x="1851265" y="453351"/>
                </a:lnTo>
                <a:lnTo>
                  <a:pt x="1922582" y="415856"/>
                </a:lnTo>
                <a:lnTo>
                  <a:pt x="2266696" y="230433"/>
                </a:lnTo>
                <a:lnTo>
                  <a:pt x="2657068" y="166100"/>
                </a:lnTo>
                <a:lnTo>
                  <a:pt x="2625672" y="184146"/>
                </a:lnTo>
                <a:lnTo>
                  <a:pt x="2524238" y="200862"/>
                </a:lnTo>
                <a:lnTo>
                  <a:pt x="2492088" y="219032"/>
                </a:lnTo>
                <a:lnTo>
                  <a:pt x="2423134" y="230395"/>
                </a:lnTo>
                <a:lnTo>
                  <a:pt x="2390407" y="248660"/>
                </a:lnTo>
                <a:lnTo>
                  <a:pt x="2355447" y="254421"/>
                </a:lnTo>
                <a:lnTo>
                  <a:pt x="2322331" y="272750"/>
                </a:lnTo>
                <a:lnTo>
                  <a:pt x="2286978" y="278576"/>
                </a:lnTo>
                <a:lnTo>
                  <a:pt x="2253467" y="296970"/>
                </a:lnTo>
                <a:lnTo>
                  <a:pt x="2217718" y="302861"/>
                </a:lnTo>
                <a:lnTo>
                  <a:pt x="2149699" y="339813"/>
                </a:lnTo>
                <a:lnTo>
                  <a:pt x="2113347" y="345804"/>
                </a:lnTo>
                <a:lnTo>
                  <a:pt x="1795260" y="514066"/>
                </a:lnTo>
                <a:lnTo>
                  <a:pt x="1760906" y="545470"/>
                </a:lnTo>
                <a:lnTo>
                  <a:pt x="1687474" y="583314"/>
                </a:lnTo>
                <a:lnTo>
                  <a:pt x="1652474" y="614825"/>
                </a:lnTo>
                <a:lnTo>
                  <a:pt x="1592126" y="645571"/>
                </a:lnTo>
                <a:close/>
              </a:path>
              <a:path w="5328285" h="2547620">
                <a:moveTo>
                  <a:pt x="1553029" y="674796"/>
                </a:moveTo>
                <a:lnTo>
                  <a:pt x="1577740" y="652883"/>
                </a:lnTo>
                <a:lnTo>
                  <a:pt x="1592126" y="645571"/>
                </a:lnTo>
                <a:lnTo>
                  <a:pt x="1567591" y="667427"/>
                </a:lnTo>
                <a:lnTo>
                  <a:pt x="1553029" y="674796"/>
                </a:lnTo>
                <a:close/>
              </a:path>
              <a:path w="5328285" h="2547620">
                <a:moveTo>
                  <a:pt x="1482953" y="727837"/>
                </a:moveTo>
                <a:lnTo>
                  <a:pt x="1529870" y="686515"/>
                </a:lnTo>
                <a:lnTo>
                  <a:pt x="1553029" y="674796"/>
                </a:lnTo>
                <a:lnTo>
                  <a:pt x="1506206" y="716157"/>
                </a:lnTo>
                <a:lnTo>
                  <a:pt x="1482953" y="727837"/>
                </a:lnTo>
                <a:close/>
              </a:path>
              <a:path w="5328285" h="2547620">
                <a:moveTo>
                  <a:pt x="135" y="2547526"/>
                </a:moveTo>
                <a:lnTo>
                  <a:pt x="0" y="2418835"/>
                </a:lnTo>
                <a:lnTo>
                  <a:pt x="35589" y="2361484"/>
                </a:lnTo>
                <a:lnTo>
                  <a:pt x="117347" y="2245041"/>
                </a:lnTo>
                <a:lnTo>
                  <a:pt x="238023" y="2070698"/>
                </a:lnTo>
                <a:lnTo>
                  <a:pt x="356373" y="1896738"/>
                </a:lnTo>
                <a:lnTo>
                  <a:pt x="397351" y="1851371"/>
                </a:lnTo>
                <a:lnTo>
                  <a:pt x="436035" y="1793511"/>
                </a:lnTo>
                <a:lnTo>
                  <a:pt x="476506" y="1748227"/>
                </a:lnTo>
                <a:lnTo>
                  <a:pt x="514685" y="1690450"/>
                </a:lnTo>
                <a:lnTo>
                  <a:pt x="554653" y="1645250"/>
                </a:lnTo>
                <a:lnTo>
                  <a:pt x="712042" y="1464857"/>
                </a:lnTo>
                <a:lnTo>
                  <a:pt x="865507" y="1285110"/>
                </a:lnTo>
                <a:lnTo>
                  <a:pt x="905308" y="1252808"/>
                </a:lnTo>
                <a:lnTo>
                  <a:pt x="942830" y="1208011"/>
                </a:lnTo>
                <a:lnTo>
                  <a:pt x="982153" y="1175788"/>
                </a:lnTo>
                <a:lnTo>
                  <a:pt x="1019199" y="1131069"/>
                </a:lnTo>
                <a:lnTo>
                  <a:pt x="1058048" y="1098924"/>
                </a:lnTo>
                <a:lnTo>
                  <a:pt x="1094623" y="1054283"/>
                </a:lnTo>
                <a:lnTo>
                  <a:pt x="1284203" y="894327"/>
                </a:lnTo>
                <a:lnTo>
                  <a:pt x="1468067" y="735314"/>
                </a:lnTo>
                <a:lnTo>
                  <a:pt x="1482953" y="727837"/>
                </a:lnTo>
                <a:lnTo>
                  <a:pt x="1273803" y="908912"/>
                </a:lnTo>
                <a:lnTo>
                  <a:pt x="1238348" y="953369"/>
                </a:lnTo>
                <a:lnTo>
                  <a:pt x="1162664" y="1017327"/>
                </a:lnTo>
                <a:lnTo>
                  <a:pt x="1126511" y="1061899"/>
                </a:lnTo>
                <a:lnTo>
                  <a:pt x="1088083" y="1093974"/>
                </a:lnTo>
                <a:lnTo>
                  <a:pt x="1051459" y="1138624"/>
                </a:lnTo>
                <a:lnTo>
                  <a:pt x="1012558" y="1170777"/>
                </a:lnTo>
                <a:lnTo>
                  <a:pt x="900541" y="1305079"/>
                </a:lnTo>
                <a:lnTo>
                  <a:pt x="860680" y="1337391"/>
                </a:lnTo>
                <a:lnTo>
                  <a:pt x="784310" y="1427204"/>
                </a:lnTo>
                <a:lnTo>
                  <a:pt x="747798" y="1484707"/>
                </a:lnTo>
                <a:lnTo>
                  <a:pt x="630661" y="1619852"/>
                </a:lnTo>
                <a:lnTo>
                  <a:pt x="593159" y="1677518"/>
                </a:lnTo>
                <a:lnTo>
                  <a:pt x="553366" y="1722690"/>
                </a:lnTo>
                <a:lnTo>
                  <a:pt x="515361" y="1780438"/>
                </a:lnTo>
                <a:lnTo>
                  <a:pt x="475065" y="1825693"/>
                </a:lnTo>
                <a:lnTo>
                  <a:pt x="358767" y="1999314"/>
                </a:lnTo>
                <a:lnTo>
                  <a:pt x="240157" y="2173316"/>
                </a:lnTo>
                <a:lnTo>
                  <a:pt x="119205" y="2347705"/>
                </a:lnTo>
                <a:lnTo>
                  <a:pt x="80402" y="2418456"/>
                </a:lnTo>
                <a:lnTo>
                  <a:pt x="39294" y="2476716"/>
                </a:lnTo>
                <a:lnTo>
                  <a:pt x="135" y="2547526"/>
                </a:lnTo>
                <a:close/>
              </a:path>
            </a:pathLst>
          </a:custGeom>
          <a:solidFill>
            <a:srgbClr val="FCC133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67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75A52-35C8-B612-73DF-9AD7616B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62548-01E5-AE43-5C36-E8C506E61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076A-5AE1-C79D-F4C3-FC1942564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295EC-1078-3700-78D9-1639001B1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58B2F-34D2-5677-8035-47D59919E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42D65-D2FB-4A45-8273-77D86E3BDD93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54081-EF06-3EE6-85C8-37B0B3EF1AD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97" y="-1"/>
            <a:ext cx="12218797" cy="6858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F32F77-EF88-2031-7190-F309B6292436}"/>
              </a:ext>
            </a:extLst>
          </p:cNvPr>
          <p:cNvSpPr/>
          <p:nvPr userDrawn="1"/>
        </p:nvSpPr>
        <p:spPr>
          <a:xfrm>
            <a:off x="2495678" y="-219075"/>
            <a:ext cx="8144933" cy="22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i="0" u="none" strike="noStrike" cap="all" baseline="0" dirty="0">
                <a:solidFill>
                  <a:schemeClr val="bg1"/>
                </a:solidFill>
                <a:latin typeface="Gotham-Bold"/>
              </a:rPr>
              <a:t>International Conference on Business Analytics in Practice</a:t>
            </a:r>
          </a:p>
          <a:p>
            <a:pPr algn="ctr"/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Gotham-Bold"/>
              </a:rPr>
              <a:t>8-11 January 2024</a:t>
            </a:r>
            <a:b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Gotham-Bold"/>
              </a:rPr>
            </a:br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Gotham-Bold"/>
              </a:rPr>
              <a:t>College of Business Administration (</a:t>
            </a:r>
            <a:r>
              <a:rPr lang="en-GB" sz="1800" b="1" i="0" u="none" strike="noStrike" baseline="0" dirty="0" err="1">
                <a:solidFill>
                  <a:schemeClr val="bg1">
                    <a:lumMod val="85000"/>
                  </a:schemeClr>
                </a:solidFill>
                <a:latin typeface="Gotham-Bold"/>
              </a:rPr>
              <a:t>CoBA</a:t>
            </a:r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Gotham-Bold"/>
              </a:rPr>
              <a:t>)</a:t>
            </a:r>
            <a:b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Gotham-Bold"/>
              </a:rPr>
            </a:br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Gotham-Bold"/>
              </a:rPr>
              <a:t>University of Sharjah (UAE)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C62F5A-6F3E-8EAD-5732-9C22425DBD4A}"/>
              </a:ext>
            </a:extLst>
          </p:cNvPr>
          <p:cNvCxnSpPr/>
          <p:nvPr userDrawn="1"/>
        </p:nvCxnSpPr>
        <p:spPr>
          <a:xfrm>
            <a:off x="-13399" y="1690688"/>
            <a:ext cx="12192000" cy="0"/>
          </a:xfrm>
          <a:prstGeom prst="line">
            <a:avLst/>
          </a:prstGeom>
          <a:ln w="98425" cmpd="thickThin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iversity of Sharjah Success Story | Strategy Reporting Software">
            <a:extLst>
              <a:ext uri="{FF2B5EF4-FFF2-40B4-BE49-F238E27FC236}">
                <a16:creationId xmlns:a16="http://schemas.microsoft.com/office/drawing/2014/main" id="{74F4F2D5-4261-26F1-2CC0-CA83441BA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488"/>
            <a:ext cx="2190878" cy="15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0C0D6-6218-28C3-8693-DE763FF3E30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084" y="6351"/>
            <a:ext cx="1601517" cy="16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5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0" r:id="rId4"/>
    <p:sldLayoutId id="214748365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14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2.png"/><Relationship Id="rId7" Type="http://schemas.openxmlformats.org/officeDocument/2006/relationships/image" Target="../media/image14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5.png"/><Relationship Id="rId7" Type="http://schemas.openxmlformats.org/officeDocument/2006/relationships/image" Target="../media/image4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rtekprojects.com/ftp/supp/20.zi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08B1-F315-AF4A-26C5-71B863FA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250" y="1778000"/>
            <a:ext cx="12287250" cy="197585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Calibri (Body)"/>
              </a:rPr>
              <a:t>Insights into Domain Names </a:t>
            </a:r>
            <a:r>
              <a:rPr lang="en-US" sz="4000" b="1">
                <a:solidFill>
                  <a:srgbClr val="C00000"/>
                </a:solidFill>
                <a:latin typeface="Calibri (Body)"/>
              </a:rPr>
              <a:t>and </a:t>
            </a:r>
            <a:br>
              <a:rPr lang="en-US" sz="4000" b="1">
                <a:solidFill>
                  <a:srgbClr val="C00000"/>
                </a:solidFill>
                <a:latin typeface="Calibri (Body)"/>
              </a:rPr>
            </a:br>
            <a:r>
              <a:rPr lang="en-US" sz="4000" b="1">
                <a:solidFill>
                  <a:srgbClr val="C00000"/>
                </a:solidFill>
                <a:latin typeface="Calibri (Body)"/>
              </a:rPr>
              <a:t>Product </a:t>
            </a:r>
            <a:r>
              <a:rPr lang="en-US" sz="4000" b="1" dirty="0">
                <a:solidFill>
                  <a:srgbClr val="C00000"/>
                </a:solidFill>
                <a:latin typeface="Calibri (Body)"/>
              </a:rPr>
              <a:t>Categories </a:t>
            </a:r>
            <a:r>
              <a:rPr lang="en-US" sz="4000" b="1">
                <a:solidFill>
                  <a:srgbClr val="C00000"/>
                </a:solidFill>
                <a:latin typeface="Calibri (Body)"/>
              </a:rPr>
              <a:t>of e-Commerce </a:t>
            </a:r>
            <a:r>
              <a:rPr lang="en-US" sz="4000" b="1" dirty="0">
                <a:solidFill>
                  <a:srgbClr val="C00000"/>
                </a:solidFill>
                <a:latin typeface="Calibri (Body)"/>
              </a:rPr>
              <a:t>Websites</a:t>
            </a:r>
            <a:r>
              <a:rPr lang="en-US" sz="4000" b="1">
                <a:solidFill>
                  <a:srgbClr val="C00000"/>
                </a:solidFill>
                <a:latin typeface="Calibri (Body)"/>
              </a:rPr>
              <a:t>: </a:t>
            </a:r>
            <a:br>
              <a:rPr lang="en-US" sz="4000" b="1">
                <a:solidFill>
                  <a:srgbClr val="C00000"/>
                </a:solidFill>
                <a:latin typeface="Calibri (Body)"/>
              </a:rPr>
            </a:br>
            <a:r>
              <a:rPr lang="en-US" sz="4000" b="1">
                <a:solidFill>
                  <a:schemeClr val="accent2"/>
                </a:solidFill>
                <a:latin typeface="Calibri (Body)"/>
              </a:rPr>
              <a:t>A </a:t>
            </a:r>
            <a:r>
              <a:rPr lang="en-US" sz="4000" b="1" dirty="0">
                <a:solidFill>
                  <a:schemeClr val="accent2"/>
                </a:solidFill>
                <a:latin typeface="Calibri (Body)"/>
              </a:rPr>
              <a:t>Case Study of the UAE</a:t>
            </a:r>
            <a:endParaRPr lang="en-GB" sz="4000" b="1" dirty="0">
              <a:solidFill>
                <a:schemeClr val="accent2"/>
              </a:solidFill>
              <a:latin typeface="Calibri (Body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9730-E32F-1C18-B120-CF18978EBB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95250" y="3820026"/>
            <a:ext cx="12287250" cy="29958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2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3200" b="1">
                <a:solidFill>
                  <a:schemeClr val="accent2"/>
                </a:solidFill>
              </a:rPr>
              <a:t>   Rachidatou Ingrid Traoret</a:t>
            </a:r>
            <a:endParaRPr lang="en-GB" sz="32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3200">
                <a:solidFill>
                  <a:srgbClr val="002060"/>
                </a:solidFill>
              </a:rPr>
              <a:t>   Salama AlDhaheri </a:t>
            </a:r>
          </a:p>
          <a:p>
            <a:pPr marL="0" indent="0">
              <a:buNone/>
            </a:pPr>
            <a:r>
              <a:rPr lang="en-GB" sz="3200">
                <a:solidFill>
                  <a:srgbClr val="002060"/>
                </a:solidFill>
              </a:rPr>
              <a:t>   Fatima AlAmeemi</a:t>
            </a:r>
          </a:p>
          <a:p>
            <a:pPr marL="0" indent="0">
              <a:buNone/>
            </a:pPr>
            <a:r>
              <a:rPr lang="en-GB" sz="3200">
                <a:solidFill>
                  <a:srgbClr val="002060"/>
                </a:solidFill>
              </a:rPr>
              <a:t>   Dr. Gurdal Ertek</a:t>
            </a:r>
            <a:endParaRPr lang="en-GB" sz="32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1C97E-10D7-A037-ED02-C6A5EEE8A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6" y="3970962"/>
            <a:ext cx="6123309" cy="26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2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+mn-lt"/>
              </a:rPr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46501"/>
            <a:ext cx="12192000" cy="5876396"/>
          </a:xfr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346" y="905405"/>
            <a:ext cx="6644436" cy="5863178"/>
          </a:xfrm>
          <a:prstGeom prst="rect">
            <a:avLst/>
          </a:prstGeom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1A7ED4EC-19F8-BC25-4103-330B46EF58F6}"/>
              </a:ext>
            </a:extLst>
          </p:cNvPr>
          <p:cNvSpPr/>
          <p:nvPr/>
        </p:nvSpPr>
        <p:spPr>
          <a:xfrm>
            <a:off x="8483702" y="1230470"/>
            <a:ext cx="3708298" cy="2008548"/>
          </a:xfrm>
          <a:custGeom>
            <a:avLst/>
            <a:gdLst/>
            <a:ahLst/>
            <a:cxnLst/>
            <a:rect l="l" t="t" r="r" b="b"/>
            <a:pathLst>
              <a:path w="6187669" h="4114800">
                <a:moveTo>
                  <a:pt x="0" y="0"/>
                </a:moveTo>
                <a:lnTo>
                  <a:pt x="6187669" y="0"/>
                </a:lnTo>
                <a:lnTo>
                  <a:pt x="61876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D1D0CE1-51AD-1942-1B4D-FCB4529188BF}"/>
              </a:ext>
            </a:extLst>
          </p:cNvPr>
          <p:cNvSpPr txBox="1">
            <a:spLocks/>
          </p:cNvSpPr>
          <p:nvPr/>
        </p:nvSpPr>
        <p:spPr>
          <a:xfrm>
            <a:off x="9448800" y="64517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+mn-lt"/>
              </a:rPr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46501"/>
            <a:ext cx="12192000" cy="5876396"/>
          </a:xfr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850" y="905405"/>
            <a:ext cx="7743770" cy="4215242"/>
          </a:xfrm>
          <a:prstGeom prst="rect">
            <a:avLst/>
          </a:prstGeom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1A7ED4EC-19F8-BC25-4103-330B46EF58F6}"/>
              </a:ext>
            </a:extLst>
          </p:cNvPr>
          <p:cNvSpPr/>
          <p:nvPr/>
        </p:nvSpPr>
        <p:spPr>
          <a:xfrm>
            <a:off x="8483702" y="1230470"/>
            <a:ext cx="3708298" cy="2008548"/>
          </a:xfrm>
          <a:custGeom>
            <a:avLst/>
            <a:gdLst/>
            <a:ahLst/>
            <a:cxnLst/>
            <a:rect l="l" t="t" r="r" b="b"/>
            <a:pathLst>
              <a:path w="6187669" h="4114800">
                <a:moveTo>
                  <a:pt x="0" y="0"/>
                </a:moveTo>
                <a:lnTo>
                  <a:pt x="6187669" y="0"/>
                </a:lnTo>
                <a:lnTo>
                  <a:pt x="61876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19BB226-0304-1B8A-6A8C-576F3DB045E3}"/>
              </a:ext>
            </a:extLst>
          </p:cNvPr>
          <p:cNvSpPr txBox="1">
            <a:spLocks/>
          </p:cNvSpPr>
          <p:nvPr/>
        </p:nvSpPr>
        <p:spPr>
          <a:xfrm>
            <a:off x="9448800" y="64517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0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C00000"/>
                </a:solidFill>
                <a:latin typeface="+mn-lt"/>
              </a:rPr>
              <a:t>Dataset E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46501"/>
            <a:ext cx="12192000" cy="58763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2400" b="1" dirty="0">
                <a:solidFill>
                  <a:prstClr val="black"/>
                </a:solidFill>
              </a:rPr>
              <a:t>Table 1. </a:t>
            </a:r>
            <a:r>
              <a:rPr lang="en-US" sz="2400" dirty="0">
                <a:solidFill>
                  <a:prstClr val="black"/>
                </a:solidFill>
              </a:rPr>
              <a:t>Data attributes in </a:t>
            </a:r>
            <a:r>
              <a:rPr lang="en-US" sz="2400" b="1" dirty="0">
                <a:solidFill>
                  <a:prstClr val="black"/>
                </a:solidFill>
              </a:rPr>
              <a:t>Dataset E</a:t>
            </a:r>
            <a:r>
              <a:rPr lang="en-US" sz="2400" dirty="0">
                <a:solidFill>
                  <a:prstClr val="black"/>
                </a:solidFill>
              </a:rPr>
              <a:t> that were the focus of the presented research. </a:t>
            </a:r>
            <a:endParaRPr lang="en-GB" sz="2400" dirty="0">
              <a:solidFill>
                <a:prstClr val="black"/>
              </a:solidFill>
            </a:endParaRPr>
          </a:p>
          <a:p>
            <a:endParaRPr lang="en-GB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37" y="1459961"/>
            <a:ext cx="5270643" cy="539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CE5B95-4415-61CF-47E0-CA0FE28714A3}"/>
              </a:ext>
            </a:extLst>
          </p:cNvPr>
          <p:cNvSpPr/>
          <p:nvPr/>
        </p:nvSpPr>
        <p:spPr>
          <a:xfrm>
            <a:off x="4196081" y="919822"/>
            <a:ext cx="1259839" cy="436538"/>
          </a:xfrm>
          <a:prstGeom prst="roundRect">
            <a:avLst>
              <a:gd name="adj" fmla="val 2729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CF474C-B815-AE33-4BB5-4082A5EE60F7}"/>
              </a:ext>
            </a:extLst>
          </p:cNvPr>
          <p:cNvSpPr txBox="1">
            <a:spLocks/>
          </p:cNvSpPr>
          <p:nvPr/>
        </p:nvSpPr>
        <p:spPr>
          <a:xfrm>
            <a:off x="9448800" y="64517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6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C00000"/>
                </a:solidFill>
                <a:latin typeface="+mn-lt"/>
              </a:rPr>
              <a:t>Dataset E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05404"/>
            <a:ext cx="12192000" cy="595259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                  </a:t>
            </a:r>
            <a:endParaRPr lang="en-GB" sz="24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A48EA-64EF-4F88-2C2B-1BA990220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59"/>
          <a:stretch/>
        </p:blipFill>
        <p:spPr>
          <a:xfrm>
            <a:off x="289283" y="889001"/>
            <a:ext cx="7935752" cy="59004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CE5B95-4415-61CF-47E0-CA0FE28714A3}"/>
              </a:ext>
            </a:extLst>
          </p:cNvPr>
          <p:cNvSpPr/>
          <p:nvPr/>
        </p:nvSpPr>
        <p:spPr>
          <a:xfrm>
            <a:off x="349324" y="1017142"/>
            <a:ext cx="7736438" cy="678094"/>
          </a:xfrm>
          <a:prstGeom prst="roundRect">
            <a:avLst>
              <a:gd name="adj" fmla="val 2729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2798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C00000"/>
                </a:solidFill>
                <a:latin typeface="+mn-lt"/>
              </a:rPr>
              <a:t>Dataset E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05405"/>
            <a:ext cx="12192000" cy="58763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0" indent="0" algn="ctr">
              <a:buNone/>
            </a:pP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F4CB5-8F6B-CA41-A533-570255318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51"/>
          <a:stretch/>
        </p:blipFill>
        <p:spPr>
          <a:xfrm>
            <a:off x="196850" y="986319"/>
            <a:ext cx="8392346" cy="3537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3A90A-DBD7-B659-FC73-86A102E4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6" y="4372134"/>
            <a:ext cx="8385492" cy="18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+mn-lt"/>
              </a:rPr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36227"/>
            <a:ext cx="12192000" cy="5876396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Domain Extension Distribution</a:t>
            </a:r>
          </a:p>
          <a:p>
            <a:pPr marL="0" indent="0">
              <a:buNone/>
            </a:pPr>
            <a:r>
              <a:rPr lang="en-US" b="1"/>
              <a:t>                    </a:t>
            </a:r>
            <a:r>
              <a:rPr lang="en-US" sz="2400" b="1"/>
              <a:t>Table </a:t>
            </a:r>
            <a:r>
              <a:rPr lang="en-US" sz="2400" b="1" dirty="0"/>
              <a:t>2. </a:t>
            </a:r>
            <a:r>
              <a:rPr lang="en-US" sz="2400" dirty="0"/>
              <a:t>Most frequent domain types</a:t>
            </a:r>
            <a:endParaRPr lang="en-GB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/>
          <a:stretch/>
        </p:blipFill>
        <p:spPr>
          <a:xfrm>
            <a:off x="0" y="2101571"/>
            <a:ext cx="8521164" cy="468523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921" y="1636249"/>
            <a:ext cx="2743201" cy="2452865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1C383-7BDE-A1EB-E77B-FE7DD508D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079" y="0"/>
            <a:ext cx="1995566" cy="1337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F928B-DD9A-9464-127E-D905F25B8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54" y="2456105"/>
            <a:ext cx="639163" cy="51377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C4DEE9-3556-5D71-F9E7-2488227AA018}"/>
              </a:ext>
            </a:extLst>
          </p:cNvPr>
          <p:cNvSpPr/>
          <p:nvPr/>
        </p:nvSpPr>
        <p:spPr>
          <a:xfrm>
            <a:off x="8886966" y="1417833"/>
            <a:ext cx="3200400" cy="2856216"/>
          </a:xfrm>
          <a:prstGeom prst="roundRect">
            <a:avLst>
              <a:gd name="adj" fmla="val 9597"/>
            </a:avLst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E7D41096-882A-FC02-52DD-073ACB237E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44"/>
          <a:stretch/>
        </p:blipFill>
        <p:spPr>
          <a:xfrm>
            <a:off x="8843417" y="4489761"/>
            <a:ext cx="3127427" cy="1921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4BC76C-FDA1-228F-C64D-5799657D8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609" y="5299085"/>
            <a:ext cx="639163" cy="51377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DE4F12-53C9-B6F3-BF51-519C51E87F5E}"/>
              </a:ext>
            </a:extLst>
          </p:cNvPr>
          <p:cNvSpPr/>
          <p:nvPr/>
        </p:nvSpPr>
        <p:spPr>
          <a:xfrm>
            <a:off x="8843418" y="4489760"/>
            <a:ext cx="3200400" cy="2132429"/>
          </a:xfrm>
          <a:prstGeom prst="roundRect">
            <a:avLst>
              <a:gd name="adj" fmla="val 9597"/>
            </a:avLst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66397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Results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25953"/>
            <a:ext cx="12192000" cy="5876396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Domain </a:t>
            </a:r>
            <a:r>
              <a:rPr lang="en-GB" b="1"/>
              <a:t>Extension Distribution</a:t>
            </a:r>
            <a:endParaRPr lang="en-GB" b="1" dirty="0"/>
          </a:p>
          <a:p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" y="5513723"/>
            <a:ext cx="8902432" cy="611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2" y="1955359"/>
            <a:ext cx="8026951" cy="3582412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F74EC-9096-F7A1-46B5-450111A6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079" y="0"/>
            <a:ext cx="1995566" cy="13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Results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36227"/>
            <a:ext cx="12192000" cy="5876396"/>
          </a:xfrm>
          <a:solidFill>
            <a:schemeClr val="bg1"/>
          </a:solidFill>
        </p:spPr>
        <p:txBody>
          <a:bodyPr/>
          <a:lstStyle/>
          <a:p>
            <a:r>
              <a:rPr lang="en-US" b="1" dirty="0"/>
              <a:t>Numeric Strings in </a:t>
            </a:r>
            <a:r>
              <a:rPr lang="en-US" b="1"/>
              <a:t>Domain Names</a:t>
            </a:r>
          </a:p>
          <a:p>
            <a:pPr marL="0" indent="0">
              <a:buNone/>
            </a:pPr>
            <a:r>
              <a:rPr lang="en-US" sz="2400"/>
              <a:t>         </a:t>
            </a:r>
            <a:r>
              <a:rPr lang="en-US" sz="2400" b="1"/>
              <a:t>Table </a:t>
            </a:r>
            <a:r>
              <a:rPr lang="en-US" sz="2400" b="1" dirty="0"/>
              <a:t>3.   </a:t>
            </a:r>
            <a:r>
              <a:rPr lang="en-US" sz="2400" dirty="0"/>
              <a:t>Most frequent digits in domain names.</a:t>
            </a:r>
          </a:p>
          <a:p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937" y="1148688"/>
            <a:ext cx="2162175" cy="21145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62" y="3382245"/>
            <a:ext cx="2857500" cy="1600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751" y="5075728"/>
            <a:ext cx="3019425" cy="15144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07" y="1854757"/>
            <a:ext cx="4251225" cy="4899546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C0E16E-6FD3-FB53-D4FD-AFAC6B3A9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751" y="3814599"/>
            <a:ext cx="596348" cy="51377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1824731-8FE8-78B8-6D5A-EA371A5CE8E9}"/>
              </a:ext>
            </a:extLst>
          </p:cNvPr>
          <p:cNvSpPr/>
          <p:nvPr/>
        </p:nvSpPr>
        <p:spPr>
          <a:xfrm>
            <a:off x="7320337" y="989155"/>
            <a:ext cx="4032607" cy="5601048"/>
          </a:xfrm>
          <a:prstGeom prst="roundRect">
            <a:avLst>
              <a:gd name="adj" fmla="val 4247"/>
            </a:avLst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F4AD75-D79E-3A50-9C70-6BF5A3E25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079" y="0"/>
            <a:ext cx="1995566" cy="13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8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Results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10274" y="946501"/>
            <a:ext cx="12192000" cy="5876396"/>
          </a:xfrm>
          <a:solidFill>
            <a:schemeClr val="bg1"/>
          </a:solidFill>
        </p:spPr>
        <p:txBody>
          <a:bodyPr/>
          <a:lstStyle/>
          <a:p>
            <a:r>
              <a:rPr lang="en-US" b="1"/>
              <a:t>Frequent Product Categories</a:t>
            </a:r>
          </a:p>
          <a:p>
            <a:pPr lvl="1"/>
            <a:r>
              <a:rPr lang="en-US"/>
              <a:t>Which categories are most frequenly offered?</a:t>
            </a:r>
          </a:p>
          <a:p>
            <a:pPr lvl="1"/>
            <a:r>
              <a:rPr lang="en-US"/>
              <a:t>Which category combinations are offered together?</a:t>
            </a:r>
          </a:p>
          <a:p>
            <a:pPr lvl="1"/>
            <a:endParaRPr lang="en-US" sz="1100"/>
          </a:p>
          <a:p>
            <a:r>
              <a:rPr lang="en-US"/>
              <a:t>Conducted with </a:t>
            </a:r>
            <a:r>
              <a:rPr lang="en-US" b="1"/>
              <a:t>Orange Software</a:t>
            </a:r>
          </a:p>
          <a:p>
            <a:endParaRPr lang="en-GB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263F5-C292-FC41-99D5-3CD9BADB7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6" y="0"/>
            <a:ext cx="2133604" cy="142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760630-6CF4-E928-820F-9AB1C1342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58" y="4586386"/>
            <a:ext cx="124098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0E462-02F4-1802-5EED-54EBD09E5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47" y="5374029"/>
            <a:ext cx="1150572" cy="867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62972B-2F4B-E4B0-DD6D-59AEC9272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44" y="3716579"/>
            <a:ext cx="1063122" cy="96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B4CE4D-E622-D30C-A80F-3E7334E42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8" y="5184010"/>
            <a:ext cx="124098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F5317E-5074-7F16-8E0D-0BA70531C6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03" y="3555397"/>
            <a:ext cx="1240990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7DAB9-B7CA-1285-9E84-201547F8EA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58" y="5617375"/>
            <a:ext cx="1167334" cy="87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DC06F0-847A-719E-FB08-93D68F3F0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38" y="4234062"/>
            <a:ext cx="147091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00F650-D04F-B377-90EE-8A261E0AC280}"/>
              </a:ext>
            </a:extLst>
          </p:cNvPr>
          <p:cNvSpPr txBox="1"/>
          <p:nvPr/>
        </p:nvSpPr>
        <p:spPr>
          <a:xfrm>
            <a:off x="7029815" y="6266390"/>
            <a:ext cx="3291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https://orangedatamining.com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089FE2-DFF7-8641-224A-053A6795F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88" y="1477929"/>
            <a:ext cx="1420211" cy="63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3754DF-8674-A5EF-2CEB-1FFA11CA4D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79" y="2652174"/>
            <a:ext cx="2153911" cy="967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CF4B6E-8978-8CBB-025F-D346CBE5E6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79" y="3505456"/>
            <a:ext cx="3203591" cy="28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1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Results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36227"/>
            <a:ext cx="12192000" cy="5876396"/>
          </a:xfrm>
          <a:solidFill>
            <a:schemeClr val="bg1"/>
          </a:solidFill>
        </p:spPr>
        <p:txBody>
          <a:bodyPr/>
          <a:lstStyle/>
          <a:p>
            <a:r>
              <a:rPr lang="en-US" b="1"/>
              <a:t>Frequent Product Categories</a:t>
            </a:r>
          </a:p>
          <a:p>
            <a:pPr marL="0" indent="0">
              <a:buNone/>
            </a:pPr>
            <a:r>
              <a:rPr lang="en-US" b="1"/>
              <a:t>                   </a:t>
            </a:r>
            <a:r>
              <a:rPr lang="en-US" sz="2400" b="1"/>
              <a:t>Table 4. </a:t>
            </a:r>
            <a:r>
              <a:rPr lang="en-US" sz="2400"/>
              <a:t>Top ten most frequent categories.</a:t>
            </a:r>
          </a:p>
          <a:p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08" y="1981660"/>
            <a:ext cx="6723529" cy="4800141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263F5-C292-FC41-99D5-3CD9BADB7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6" y="0"/>
            <a:ext cx="2133604" cy="142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760630-6CF4-E928-820F-9AB1C1342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61" y="2597903"/>
            <a:ext cx="124098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0E462-02F4-1802-5EED-54EBD09E5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869" y="5363882"/>
            <a:ext cx="1150572" cy="867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62972B-2F4B-E4B0-DD6D-59AEC9272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471575"/>
            <a:ext cx="1063122" cy="96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B4CE4D-E622-D30C-A80F-3E7334E42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31" y="3919115"/>
            <a:ext cx="124098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F5317E-5074-7F16-8E0D-0BA70531C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23" y="2167540"/>
            <a:ext cx="1240990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7DAB9-B7CA-1285-9E84-201547F8E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23" y="5161854"/>
            <a:ext cx="1167334" cy="87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DC06F0-847A-719E-FB08-93D68F3F05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63" y="3082383"/>
            <a:ext cx="147091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D4AAFB-0C14-20F9-007E-7D024250E6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88" y="1477929"/>
            <a:ext cx="1420211" cy="6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1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+mn-lt"/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36227"/>
            <a:ext cx="12192000" cy="5876396"/>
          </a:xfrm>
          <a:solidFill>
            <a:schemeClr val="bg1"/>
          </a:solidFill>
        </p:spPr>
        <p:txBody>
          <a:bodyPr/>
          <a:lstStyle/>
          <a:p>
            <a:r>
              <a:rPr lang="en-GB" sz="3200" dirty="0"/>
              <a:t>Introduction</a:t>
            </a:r>
          </a:p>
          <a:p>
            <a:r>
              <a:rPr lang="en-GB" sz="3200" dirty="0"/>
              <a:t>Problem statement</a:t>
            </a:r>
          </a:p>
          <a:p>
            <a:r>
              <a:rPr lang="en-GB" sz="3200"/>
              <a:t>Data</a:t>
            </a:r>
          </a:p>
          <a:p>
            <a:r>
              <a:rPr lang="en-GB" sz="3200"/>
              <a:t>Methodology</a:t>
            </a:r>
            <a:endParaRPr lang="en-GB" sz="3200" dirty="0"/>
          </a:p>
          <a:p>
            <a:r>
              <a:rPr lang="en-GB" sz="3200"/>
              <a:t>Results </a:t>
            </a:r>
            <a:endParaRPr lang="en-GB" sz="3200" dirty="0"/>
          </a:p>
          <a:p>
            <a:r>
              <a:rPr lang="en-GB" sz="3200" dirty="0"/>
              <a:t>Conclusion</a:t>
            </a:r>
          </a:p>
          <a:p>
            <a:r>
              <a:rPr lang="en-GB" sz="3200"/>
              <a:t>Contributions</a:t>
            </a:r>
          </a:p>
          <a:p>
            <a:r>
              <a:rPr lang="en-GB" sz="3200"/>
              <a:t>Future </a:t>
            </a:r>
            <a:r>
              <a:rPr lang="en-GB" sz="3200" dirty="0"/>
              <a:t>work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C50C34B5-F2DF-C7C5-4F29-B28B983D8728}"/>
              </a:ext>
            </a:extLst>
          </p:cNvPr>
          <p:cNvSpPr/>
          <p:nvPr/>
        </p:nvSpPr>
        <p:spPr>
          <a:xfrm>
            <a:off x="8532990" y="1057496"/>
            <a:ext cx="3659009" cy="2519757"/>
          </a:xfrm>
          <a:custGeom>
            <a:avLst/>
            <a:gdLst/>
            <a:ahLst/>
            <a:cxnLst/>
            <a:rect l="l" t="t" r="r" b="b"/>
            <a:pathLst>
              <a:path w="7751448" h="5164402">
                <a:moveTo>
                  <a:pt x="0" y="0"/>
                </a:moveTo>
                <a:lnTo>
                  <a:pt x="7751448" y="0"/>
                </a:lnTo>
                <a:lnTo>
                  <a:pt x="7751448" y="5164402"/>
                </a:lnTo>
                <a:lnTo>
                  <a:pt x="0" y="516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740BEBA-A352-561B-8D3A-6B81CD0C697A}"/>
              </a:ext>
            </a:extLst>
          </p:cNvPr>
          <p:cNvSpPr/>
          <p:nvPr/>
        </p:nvSpPr>
        <p:spPr>
          <a:xfrm>
            <a:off x="8532989" y="3694712"/>
            <a:ext cx="3659009" cy="2622479"/>
          </a:xfrm>
          <a:custGeom>
            <a:avLst/>
            <a:gdLst/>
            <a:ahLst/>
            <a:cxnLst/>
            <a:rect l="l" t="t" r="r" b="b"/>
            <a:pathLst>
              <a:path w="7961116" h="5304094">
                <a:moveTo>
                  <a:pt x="0" y="0"/>
                </a:moveTo>
                <a:lnTo>
                  <a:pt x="7961116" y="0"/>
                </a:lnTo>
                <a:lnTo>
                  <a:pt x="7961116" y="5304094"/>
                </a:lnTo>
                <a:lnTo>
                  <a:pt x="0" y="530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16736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Results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40370"/>
            <a:ext cx="12192000" cy="5876396"/>
          </a:xfrm>
          <a:solidFill>
            <a:schemeClr val="bg1"/>
          </a:solidFill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b="1" dirty="0"/>
              <a:t>Frequent </a:t>
            </a:r>
            <a:r>
              <a:rPr lang="en-US" b="1"/>
              <a:t>Product Category Combinations</a:t>
            </a:r>
            <a:endParaRPr lang="en-US" b="1" dirty="0"/>
          </a:p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1" y="1327759"/>
            <a:ext cx="3016554" cy="503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45911" y="6359145"/>
            <a:ext cx="781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3. </a:t>
            </a:r>
            <a:r>
              <a:rPr lang="en-US" dirty="0"/>
              <a:t>Expanded view of the most frequent categories and </a:t>
            </a:r>
            <a:r>
              <a:rPr lang="en-US" b="1" dirty="0"/>
              <a:t>category combinations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1327759"/>
            <a:ext cx="4779962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B4E963-3FD7-3679-2779-BB75DB6AC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18" y="1404796"/>
            <a:ext cx="3298363" cy="2473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2E044-595D-F87C-E40D-7911641FBF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6"/>
          <a:stretch/>
        </p:blipFill>
        <p:spPr>
          <a:xfrm>
            <a:off x="8506084" y="3925199"/>
            <a:ext cx="3480897" cy="2473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73BF95-A2B6-3D25-D478-69BE68721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789" y="540809"/>
            <a:ext cx="1420211" cy="6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4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Results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892" y="912447"/>
            <a:ext cx="12145203" cy="5876396"/>
          </a:xfrm>
          <a:solidFill>
            <a:schemeClr val="bg1"/>
          </a:solidFill>
        </p:spPr>
        <p:txBody>
          <a:bodyPr/>
          <a:lstStyle/>
          <a:p>
            <a:r>
              <a:rPr lang="en-GB" b="1" dirty="0"/>
              <a:t>Frequent </a:t>
            </a:r>
            <a:r>
              <a:rPr lang="en-GB" b="1"/>
              <a:t>Product Categories Across Emirates (States)</a:t>
            </a:r>
            <a:endParaRPr lang="en-GB" b="1" dirty="0"/>
          </a:p>
          <a:p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2270737" y="3638849"/>
            <a:ext cx="676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Fig. 4. </a:t>
            </a:r>
            <a:r>
              <a:rPr lang="en-US" dirty="0"/>
              <a:t>Percentage of categories </a:t>
            </a:r>
            <a:r>
              <a:rPr lang="en-US"/>
              <a:t>across the Emirates (states) of the UAE</a:t>
            </a:r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C4A480-3092-7155-9CEC-8BED11DF7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9" y="2110502"/>
            <a:ext cx="12170366" cy="284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D76C5-7028-052C-D2C6-8617D5B82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98" y="1527311"/>
            <a:ext cx="124098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888251-BF33-E82C-F596-A15287788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21" y="1512118"/>
            <a:ext cx="1150572" cy="867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E255C-0C62-2523-98C2-F0EA4EC954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4"/>
          <a:stretch/>
        </p:blipFill>
        <p:spPr>
          <a:xfrm>
            <a:off x="108819" y="4410905"/>
            <a:ext cx="2837512" cy="2247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DFF8B1-19DB-C347-369A-5778C1D161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r="7883" b="6785"/>
          <a:stretch/>
        </p:blipFill>
        <p:spPr>
          <a:xfrm>
            <a:off x="9017934" y="4568127"/>
            <a:ext cx="2571316" cy="2095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DF3C5-2A8F-9174-B9E9-367E0B393A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41" y="1346640"/>
            <a:ext cx="1067907" cy="973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9502D-F746-3BDA-003B-62AD27B5C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34" y="1512798"/>
            <a:ext cx="124098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E0CC6-BDBD-2C64-6A25-717E27B82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75" y="1461957"/>
            <a:ext cx="1240990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67B2EA-0364-2CD3-E9A3-CBA73CEE1E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137" y="1471025"/>
            <a:ext cx="1167334" cy="87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8FF985-E114-0C98-7970-EA521E4C90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465" y="1528581"/>
            <a:ext cx="147091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67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Results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780" y="937107"/>
            <a:ext cx="12155219" cy="5876396"/>
          </a:xfrm>
          <a:solidFill>
            <a:schemeClr val="bg1"/>
          </a:solidFill>
        </p:spPr>
        <p:txBody>
          <a:bodyPr/>
          <a:lstStyle/>
          <a:p>
            <a:r>
              <a:rPr lang="en-US" b="1" dirty="0"/>
              <a:t>Number of products sold </a:t>
            </a:r>
            <a:r>
              <a:rPr lang="en-US" dirty="0"/>
              <a:t>on e-commerce </a:t>
            </a:r>
            <a:r>
              <a:rPr lang="en-US"/>
              <a:t>websites vs. </a:t>
            </a:r>
            <a:r>
              <a:rPr lang="en-US" b="1" dirty="0"/>
              <a:t>product categories</a:t>
            </a:r>
          </a:p>
          <a:p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1276352" y="6412469"/>
            <a:ext cx="763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Fig. 5. </a:t>
            </a:r>
            <a:r>
              <a:rPr lang="en-US" dirty="0"/>
              <a:t>Distribution of number of products sold, in relation to product categories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40" y="0"/>
            <a:ext cx="1719408" cy="8794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2830" y="1368374"/>
            <a:ext cx="6400800" cy="5090893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8ACD31-A277-609B-B104-A4260B702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75" y="3928951"/>
            <a:ext cx="124098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422625-710C-E933-D8B8-15F03373C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90" y="5194597"/>
            <a:ext cx="1150572" cy="867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85D2E8-5142-70E5-A4CA-455D9B983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381" y="3142123"/>
            <a:ext cx="1265435" cy="1153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FF7056-5925-0141-693E-48C956AF3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33" y="1969744"/>
            <a:ext cx="124098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43894A-439D-E0CF-3B76-6B2DD89EE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52" y="4689917"/>
            <a:ext cx="1240990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05ED6-D108-F3A2-40A3-71B9D96725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672" y="1375571"/>
            <a:ext cx="1167334" cy="87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66807F-7174-C471-622A-F5744933E3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296" y="2601083"/>
            <a:ext cx="1470919" cy="82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46010A-D364-7A4F-8044-E5A0027153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29" y="0"/>
            <a:ext cx="1420211" cy="6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9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Conclusion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25953"/>
            <a:ext cx="12192000" cy="5876396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endParaRPr lang="en-US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findings reveal </a:t>
            </a:r>
            <a:r>
              <a:rPr lang="en-US" b="1" dirty="0"/>
              <a:t>key patterns and relationships </a:t>
            </a:r>
            <a:r>
              <a:rPr lang="en-US" dirty="0"/>
              <a:t>that can empower businesses to make data-driven </a:t>
            </a:r>
            <a:r>
              <a:rPr lang="en-US" b="1" dirty="0"/>
              <a:t>decisions about branding, product offerings, and marketing strategies</a:t>
            </a:r>
            <a:r>
              <a:rPr lang="en-US" dirty="0"/>
              <a:t> tailored to consumer preferences. </a:t>
            </a:r>
          </a:p>
          <a:p>
            <a:r>
              <a:rPr lang="en-US" dirty="0"/>
              <a:t>For instance, the prevalence of ‘. com’ and ‘.</a:t>
            </a:r>
            <a:r>
              <a:rPr lang="en-US" dirty="0" err="1"/>
              <a:t>ae</a:t>
            </a:r>
            <a:r>
              <a:rPr lang="en-US" dirty="0"/>
              <a:t>’ domains point to an opportunity for international and localized branding approaches. </a:t>
            </a:r>
          </a:p>
          <a:p>
            <a:r>
              <a:rPr lang="en-US" dirty="0"/>
              <a:t>The high frequency of apparel and home products guides strategic prioritization of offerings and inventory planning</a:t>
            </a:r>
            <a:r>
              <a:rPr lang="en-US"/>
              <a:t>. </a:t>
            </a:r>
          </a:p>
          <a:p>
            <a:r>
              <a:rPr lang="en-US"/>
              <a:t>Meanwhile</a:t>
            </a:r>
            <a:r>
              <a:rPr lang="en-US" dirty="0"/>
              <a:t>, insights into sub-categories and recurring </a:t>
            </a:r>
            <a:r>
              <a:rPr lang="en-US" dirty="0" err="1"/>
              <a:t>itemsets</a:t>
            </a:r>
            <a:r>
              <a:rPr lang="en-US" dirty="0"/>
              <a:t> provide a granular view of demand patterns to inform targeted promotions. </a:t>
            </a:r>
          </a:p>
          <a:p>
            <a:endParaRPr lang="en-GB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DB2D6-BC05-D4D8-E71D-C3692AAB8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7326" y="1009933"/>
            <a:ext cx="4353847" cy="18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0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FF0000"/>
                </a:solidFill>
                <a:latin typeface="+mn-lt"/>
              </a:rPr>
              <a:t>Contributions</a:t>
            </a:r>
            <a:endParaRPr lang="en-GB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34219"/>
            <a:ext cx="9733769" cy="587639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/>
              <a:t>This </a:t>
            </a:r>
            <a:r>
              <a:rPr lang="en-US" dirty="0"/>
              <a:t>study equips businesses with </a:t>
            </a:r>
            <a:r>
              <a:rPr lang="en-US" b="1" dirty="0"/>
              <a:t>pivotal insights </a:t>
            </a:r>
            <a:r>
              <a:rPr lang="en-US" dirty="0"/>
              <a:t>to gain a competitive edge</a:t>
            </a:r>
            <a:r>
              <a:rPr lang="en-US"/>
              <a:t>. </a:t>
            </a:r>
          </a:p>
          <a:p>
            <a:endParaRPr lang="en-US"/>
          </a:p>
          <a:p>
            <a:r>
              <a:rPr lang="en-US"/>
              <a:t>The </a:t>
            </a:r>
            <a:r>
              <a:rPr lang="en-US" dirty="0"/>
              <a:t>study also establishes a methodological </a:t>
            </a:r>
            <a:r>
              <a:rPr lang="en-US" b="1" dirty="0"/>
              <a:t>blueprint for similar analytical projects</a:t>
            </a:r>
            <a:r>
              <a:rPr lang="en-US" dirty="0"/>
              <a:t> in any e-commerce market, inspiring more evidence-based research on </a:t>
            </a:r>
            <a:r>
              <a:rPr lang="en-US"/>
              <a:t>e-commerce.</a:t>
            </a:r>
          </a:p>
          <a:p>
            <a:endParaRPr lang="en-US"/>
          </a:p>
          <a:p>
            <a:r>
              <a:rPr lang="en-US"/>
              <a:t>Can guide </a:t>
            </a:r>
            <a:r>
              <a:rPr lang="en-US" b="1"/>
              <a:t>two critical strategic planning problems </a:t>
            </a:r>
            <a:r>
              <a:rPr lang="en-US"/>
              <a:t>that </a:t>
            </a:r>
            <a:br>
              <a:rPr lang="en-US"/>
            </a:br>
            <a:r>
              <a:rPr lang="en-US" b="1"/>
              <a:t>every e-commerce start-up across the globe faces:</a:t>
            </a:r>
          </a:p>
          <a:p>
            <a:endParaRPr lang="en-US"/>
          </a:p>
          <a:p>
            <a:pPr>
              <a:buFont typeface="Wingdings" pitchFamily="2" charset="2"/>
              <a:buChar char="Ø"/>
            </a:pPr>
            <a:r>
              <a:rPr lang="en-US" b="1"/>
              <a:t> What should be our domain name?</a:t>
            </a:r>
          </a:p>
          <a:p>
            <a:pPr>
              <a:buFont typeface="Wingdings" pitchFamily="2" charset="2"/>
              <a:buChar char="Ø"/>
            </a:pPr>
            <a:r>
              <a:rPr lang="en-US" b="1"/>
              <a:t> Which product categories should we offer?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DFEEE-FFEC-4568-44B3-0C59B4B40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9" y="5324806"/>
            <a:ext cx="2231902" cy="14858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3D6A17-2084-CE26-4EE5-824835057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587" y="3853498"/>
            <a:ext cx="2217625" cy="14858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9423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FF0000"/>
                </a:solidFill>
                <a:latin typeface="+mn-lt"/>
              </a:rPr>
              <a:t>Future Work</a:t>
            </a:r>
            <a:endParaRPr lang="en-GB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34219"/>
            <a:ext cx="9733769" cy="587639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First, </a:t>
            </a:r>
            <a:r>
              <a:rPr lang="en-US" b="1" dirty="0"/>
              <a:t>augmenting the dataset with additional parameters</a:t>
            </a:r>
            <a:r>
              <a:rPr lang="en-US" dirty="0"/>
              <a:t>, such as pricing, ratings, and reviews, can reveal crucial factors influencing purchase conversions</a:t>
            </a:r>
          </a:p>
          <a:p>
            <a:endParaRPr lang="en-US"/>
          </a:p>
          <a:p>
            <a:r>
              <a:rPr lang="en-US"/>
              <a:t>Second</a:t>
            </a:r>
            <a:r>
              <a:rPr lang="en-US" dirty="0"/>
              <a:t>, a </a:t>
            </a:r>
            <a:r>
              <a:rPr lang="en-US" b="1" dirty="0"/>
              <a:t>comparative analysis</a:t>
            </a:r>
            <a:r>
              <a:rPr lang="en-US" dirty="0"/>
              <a:t> across e-commerce platforms and demographics can highlight the preferences of diverse consumer segments</a:t>
            </a:r>
          </a:p>
          <a:p>
            <a:endParaRPr lang="en-US"/>
          </a:p>
          <a:p>
            <a:r>
              <a:rPr lang="en-US"/>
              <a:t>Moreover</a:t>
            </a:r>
            <a:r>
              <a:rPr lang="en-US" dirty="0"/>
              <a:t>, </a:t>
            </a:r>
            <a:r>
              <a:rPr lang="en-US" b="1" dirty="0"/>
              <a:t>integrating temporal variables </a:t>
            </a:r>
            <a:r>
              <a:rPr lang="en-US" dirty="0"/>
              <a:t>can uncover seasonal and event-based spikes, guiding inventory and delivery management to better satisfy customers and increase retention and sales</a:t>
            </a:r>
            <a:r>
              <a:rPr lang="en-US"/>
              <a:t>. </a:t>
            </a:r>
          </a:p>
          <a:p>
            <a:endParaRPr lang="en-GB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B611444C-C6A0-DD97-69FC-6845682F74F6}"/>
              </a:ext>
            </a:extLst>
          </p:cNvPr>
          <p:cNvSpPr/>
          <p:nvPr/>
        </p:nvSpPr>
        <p:spPr>
          <a:xfrm>
            <a:off x="9733769" y="935340"/>
            <a:ext cx="2458231" cy="1784886"/>
          </a:xfrm>
          <a:custGeom>
            <a:avLst/>
            <a:gdLst/>
            <a:ahLst/>
            <a:cxnLst/>
            <a:rect l="l" t="t" r="r" b="b"/>
            <a:pathLst>
              <a:path w="6683465" h="3525528">
                <a:moveTo>
                  <a:pt x="0" y="0"/>
                </a:moveTo>
                <a:lnTo>
                  <a:pt x="6683466" y="0"/>
                </a:lnTo>
                <a:lnTo>
                  <a:pt x="6683466" y="3525528"/>
                </a:lnTo>
                <a:lnTo>
                  <a:pt x="0" y="3525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90C78CD1-F0D3-BB29-D0C3-ABE488195FC5}"/>
              </a:ext>
            </a:extLst>
          </p:cNvPr>
          <p:cNvSpPr/>
          <p:nvPr/>
        </p:nvSpPr>
        <p:spPr>
          <a:xfrm>
            <a:off x="9737212" y="2765445"/>
            <a:ext cx="2458231" cy="1620018"/>
          </a:xfrm>
          <a:custGeom>
            <a:avLst/>
            <a:gdLst/>
            <a:ahLst/>
            <a:cxnLst/>
            <a:rect l="l" t="t" r="r" b="b"/>
            <a:pathLst>
              <a:path w="6258251" h="4114800">
                <a:moveTo>
                  <a:pt x="0" y="0"/>
                </a:moveTo>
                <a:lnTo>
                  <a:pt x="6258251" y="0"/>
                </a:lnTo>
                <a:lnTo>
                  <a:pt x="6258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41335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FF0000"/>
                </a:solidFill>
                <a:latin typeface="+mn-lt"/>
              </a:rPr>
              <a:t>Supplement</a:t>
            </a:r>
            <a:endParaRPr lang="en-GB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" y="934219"/>
            <a:ext cx="6445316" cy="5876396"/>
          </a:xfrm>
          <a:solidFill>
            <a:schemeClr val="bg1"/>
          </a:solidFill>
        </p:spPr>
        <p:txBody>
          <a:bodyPr>
            <a:normAutofit/>
          </a:bodyPr>
          <a:lstStyle/>
          <a:p>
            <a:endParaRPr lang="en-GB"/>
          </a:p>
          <a:p>
            <a:r>
              <a:rPr lang="en-GB" b="1"/>
              <a:t>10 pages</a:t>
            </a:r>
          </a:p>
          <a:p>
            <a:r>
              <a:rPr lang="en-GB"/>
              <a:t>Detailed </a:t>
            </a:r>
            <a:r>
              <a:rPr lang="en-GB" b="1"/>
              <a:t>Literature Review</a:t>
            </a:r>
          </a:p>
          <a:p>
            <a:r>
              <a:rPr lang="en-GB"/>
              <a:t>Additional </a:t>
            </a:r>
            <a:r>
              <a:rPr lang="en-GB" b="1"/>
              <a:t>Data Analysis</a:t>
            </a:r>
          </a:p>
          <a:p>
            <a:r>
              <a:rPr lang="en-GB" b="1"/>
              <a:t>35+ References</a:t>
            </a:r>
          </a:p>
          <a:p>
            <a:endParaRPr lang="en-GB"/>
          </a:p>
          <a:p>
            <a:r>
              <a:rPr lang="en-GB"/>
              <a:t>All </a:t>
            </a:r>
            <a:r>
              <a:rPr lang="en-GB" b="1"/>
              <a:t>Datasets A…G</a:t>
            </a:r>
          </a:p>
          <a:p>
            <a:r>
              <a:rPr lang="en-GB"/>
              <a:t>Orange </a:t>
            </a:r>
            <a:r>
              <a:rPr lang="en-GB" b="1"/>
              <a:t>Model</a:t>
            </a:r>
            <a:r>
              <a:rPr lang="en-GB"/>
              <a:t> (*.ows)</a:t>
            </a:r>
          </a:p>
          <a:p>
            <a:endParaRPr lang="en-GB"/>
          </a:p>
          <a:p>
            <a:r>
              <a:rPr lang="en-GB" sz="2400" b="1">
                <a:hlinkClick r:id="rId3"/>
              </a:rPr>
              <a:t>https://ertekprojects.com/ftp/supp/20.zip</a:t>
            </a:r>
            <a:r>
              <a:rPr lang="en-GB" sz="2400" b="1"/>
              <a:t> </a:t>
            </a:r>
            <a:endParaRPr lang="en-GB" sz="2400" b="1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F808FE-921D-CF72-61E2-D470138E1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r="1697"/>
          <a:stretch/>
        </p:blipFill>
        <p:spPr>
          <a:xfrm>
            <a:off x="6472716" y="923945"/>
            <a:ext cx="5691885" cy="58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6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+mn-lt"/>
              </a:rPr>
              <a:t>Thank You! Any Question?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B25F4DA0-176C-1300-F931-4403C049FD82}"/>
              </a:ext>
            </a:extLst>
          </p:cNvPr>
          <p:cNvSpPr/>
          <p:nvPr/>
        </p:nvSpPr>
        <p:spPr>
          <a:xfrm>
            <a:off x="2438400" y="2436469"/>
            <a:ext cx="7315200" cy="2286000"/>
          </a:xfrm>
          <a:custGeom>
            <a:avLst/>
            <a:gdLst/>
            <a:ahLst/>
            <a:cxnLst/>
            <a:rect l="l" t="t" r="r" b="b"/>
            <a:pathLst>
              <a:path w="7315200" h="2286000">
                <a:moveTo>
                  <a:pt x="0" y="0"/>
                </a:moveTo>
                <a:lnTo>
                  <a:pt x="7315200" y="0"/>
                </a:lnTo>
                <a:lnTo>
                  <a:pt x="73152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2CABD83A-3E4E-E4E7-3B08-C957D6B8D277}"/>
              </a:ext>
            </a:extLst>
          </p:cNvPr>
          <p:cNvSpPr/>
          <p:nvPr/>
        </p:nvSpPr>
        <p:spPr>
          <a:xfrm>
            <a:off x="8741556" y="5137987"/>
            <a:ext cx="1414488" cy="1131951"/>
          </a:xfrm>
          <a:custGeom>
            <a:avLst/>
            <a:gdLst/>
            <a:ahLst/>
            <a:cxnLst/>
            <a:rect l="l" t="t" r="r" b="b"/>
            <a:pathLst>
              <a:path w="4534215" h="4114800">
                <a:moveTo>
                  <a:pt x="0" y="0"/>
                </a:moveTo>
                <a:lnTo>
                  <a:pt x="4534215" y="0"/>
                </a:lnTo>
                <a:lnTo>
                  <a:pt x="45342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2EFA88A7-2720-1AE2-0327-D14134B54559}"/>
              </a:ext>
            </a:extLst>
          </p:cNvPr>
          <p:cNvSpPr/>
          <p:nvPr/>
        </p:nvSpPr>
        <p:spPr>
          <a:xfrm>
            <a:off x="10156044" y="5185239"/>
            <a:ext cx="980025" cy="1131952"/>
          </a:xfrm>
          <a:custGeom>
            <a:avLst/>
            <a:gdLst/>
            <a:ahLst/>
            <a:cxnLst/>
            <a:rect l="l" t="t" r="r" b="b"/>
            <a:pathLst>
              <a:path w="2669477" h="4114800">
                <a:moveTo>
                  <a:pt x="0" y="0"/>
                </a:moveTo>
                <a:lnTo>
                  <a:pt x="2669476" y="0"/>
                </a:lnTo>
                <a:lnTo>
                  <a:pt x="2669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99515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08B1-F315-AF4A-26C5-71B863FA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250" y="1778000"/>
            <a:ext cx="12287250" cy="197585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Calibri (Body)"/>
              </a:rPr>
              <a:t>Insights into Domain Names </a:t>
            </a:r>
            <a:r>
              <a:rPr lang="en-US" sz="4000" b="1">
                <a:solidFill>
                  <a:srgbClr val="C00000"/>
                </a:solidFill>
                <a:latin typeface="Calibri (Body)"/>
              </a:rPr>
              <a:t>and </a:t>
            </a:r>
            <a:br>
              <a:rPr lang="en-US" sz="4000" b="1">
                <a:solidFill>
                  <a:srgbClr val="C00000"/>
                </a:solidFill>
                <a:latin typeface="Calibri (Body)"/>
              </a:rPr>
            </a:br>
            <a:r>
              <a:rPr lang="en-US" sz="4000" b="1">
                <a:solidFill>
                  <a:srgbClr val="C00000"/>
                </a:solidFill>
                <a:latin typeface="Calibri (Body)"/>
              </a:rPr>
              <a:t>Product </a:t>
            </a:r>
            <a:r>
              <a:rPr lang="en-US" sz="4000" b="1" dirty="0">
                <a:solidFill>
                  <a:srgbClr val="C00000"/>
                </a:solidFill>
                <a:latin typeface="Calibri (Body)"/>
              </a:rPr>
              <a:t>Categories </a:t>
            </a:r>
            <a:r>
              <a:rPr lang="en-US" sz="4000" b="1">
                <a:solidFill>
                  <a:srgbClr val="C00000"/>
                </a:solidFill>
                <a:latin typeface="Calibri (Body)"/>
              </a:rPr>
              <a:t>of e-Commerce </a:t>
            </a:r>
            <a:r>
              <a:rPr lang="en-US" sz="4000" b="1" dirty="0">
                <a:solidFill>
                  <a:srgbClr val="C00000"/>
                </a:solidFill>
                <a:latin typeface="Calibri (Body)"/>
              </a:rPr>
              <a:t>Websites</a:t>
            </a:r>
            <a:r>
              <a:rPr lang="en-US" sz="4000" b="1">
                <a:solidFill>
                  <a:srgbClr val="C00000"/>
                </a:solidFill>
                <a:latin typeface="Calibri (Body)"/>
              </a:rPr>
              <a:t>: </a:t>
            </a:r>
            <a:br>
              <a:rPr lang="en-US" sz="4000" b="1">
                <a:solidFill>
                  <a:srgbClr val="C00000"/>
                </a:solidFill>
                <a:latin typeface="Calibri (Body)"/>
              </a:rPr>
            </a:br>
            <a:r>
              <a:rPr lang="en-US" sz="4000" b="1">
                <a:solidFill>
                  <a:schemeClr val="accent2"/>
                </a:solidFill>
                <a:latin typeface="Calibri (Body)"/>
              </a:rPr>
              <a:t>A </a:t>
            </a:r>
            <a:r>
              <a:rPr lang="en-US" sz="4000" b="1" dirty="0">
                <a:solidFill>
                  <a:schemeClr val="accent2"/>
                </a:solidFill>
                <a:latin typeface="Calibri (Body)"/>
              </a:rPr>
              <a:t>Case Study of the UAE</a:t>
            </a:r>
            <a:endParaRPr lang="en-GB" sz="4000" b="1" dirty="0">
              <a:solidFill>
                <a:schemeClr val="accent2"/>
              </a:solidFill>
              <a:latin typeface="Calibri (Body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9730-E32F-1C18-B120-CF18978EBB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95250" y="3820026"/>
            <a:ext cx="12287250" cy="29958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2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3200" b="1">
                <a:solidFill>
                  <a:schemeClr val="accent2"/>
                </a:solidFill>
              </a:rPr>
              <a:t>   Rachidatou Ingrid Traoret</a:t>
            </a:r>
            <a:endParaRPr lang="en-GB" sz="32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sz="3200">
                <a:solidFill>
                  <a:srgbClr val="002060"/>
                </a:solidFill>
              </a:rPr>
              <a:t>   Salama AlDhaheri </a:t>
            </a:r>
          </a:p>
          <a:p>
            <a:pPr marL="0" indent="0">
              <a:buNone/>
            </a:pPr>
            <a:r>
              <a:rPr lang="en-GB" sz="3200">
                <a:solidFill>
                  <a:srgbClr val="002060"/>
                </a:solidFill>
              </a:rPr>
              <a:t>   Fatima AlAmeemi</a:t>
            </a:r>
          </a:p>
          <a:p>
            <a:pPr marL="0" indent="0">
              <a:buNone/>
            </a:pPr>
            <a:r>
              <a:rPr lang="en-GB" sz="3200">
                <a:solidFill>
                  <a:srgbClr val="002060"/>
                </a:solidFill>
              </a:rPr>
              <a:t>   Dr. Gurdal Ertek</a:t>
            </a:r>
            <a:endParaRPr lang="en-GB" sz="32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1C97E-10D7-A037-ED02-C6A5EEE8A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6" y="3970962"/>
            <a:ext cx="6123309" cy="26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+mn-lt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46501"/>
            <a:ext cx="9062113" cy="5876396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sz="3200" dirty="0"/>
              <a:t>In 2020, the </a:t>
            </a:r>
            <a:r>
              <a:rPr lang="en-US" sz="3200" b="1" dirty="0"/>
              <a:t>e-commerce</a:t>
            </a:r>
            <a:r>
              <a:rPr lang="en-US" sz="3200" dirty="0"/>
              <a:t> retail sector, accounting </a:t>
            </a:r>
            <a:r>
              <a:rPr lang="en-US" sz="3200"/>
              <a:t>for </a:t>
            </a:r>
            <a:br>
              <a:rPr lang="en-US" sz="3200"/>
            </a:br>
            <a:r>
              <a:rPr lang="en-US" sz="3200" b="1"/>
              <a:t>18</a:t>
            </a:r>
            <a:r>
              <a:rPr lang="en-US" sz="3200" b="1" dirty="0"/>
              <a:t>% of global retail sales</a:t>
            </a:r>
            <a:r>
              <a:rPr lang="en-US" sz="3200" dirty="0"/>
              <a:t> and is expected to represent approximately </a:t>
            </a:r>
            <a:r>
              <a:rPr lang="en-US" sz="3200" b="1" dirty="0"/>
              <a:t>22% of global retail sales </a:t>
            </a:r>
            <a:r>
              <a:rPr lang="en-US" sz="3200" b="1"/>
              <a:t>by 2024.</a:t>
            </a:r>
          </a:p>
          <a:p>
            <a:endParaRPr lang="en-US" sz="3200" b="1" dirty="0"/>
          </a:p>
          <a:p>
            <a:r>
              <a:rPr lang="en-US" sz="3200"/>
              <a:t>In </a:t>
            </a:r>
            <a:r>
              <a:rPr lang="en-US" sz="3200" dirty="0"/>
              <a:t>2022, the </a:t>
            </a:r>
            <a:r>
              <a:rPr lang="en-US" sz="3200" b="1" dirty="0"/>
              <a:t>disparity</a:t>
            </a:r>
            <a:r>
              <a:rPr lang="en-US" sz="3200" dirty="0"/>
              <a:t> in growth </a:t>
            </a:r>
            <a:r>
              <a:rPr lang="en-US" sz="3200" b="1" dirty="0"/>
              <a:t>between e-commerce and traditional retail </a:t>
            </a:r>
            <a:r>
              <a:rPr lang="en-US" sz="3200" dirty="0"/>
              <a:t>was minimal, with only a marginal difference</a:t>
            </a:r>
            <a:r>
              <a:rPr lang="en-US" sz="3200" b="1" dirty="0"/>
              <a:t> of 0.2%, </a:t>
            </a:r>
            <a:r>
              <a:rPr lang="en-US" sz="3200" dirty="0"/>
              <a:t>highlighting consumers' strong inclination towards online shopping </a:t>
            </a:r>
          </a:p>
          <a:p>
            <a:endParaRPr lang="en-US" sz="3200"/>
          </a:p>
          <a:p>
            <a:r>
              <a:rPr lang="en-US" sz="3200"/>
              <a:t>The </a:t>
            </a:r>
            <a:r>
              <a:rPr lang="en-US" sz="3200" b="1" dirty="0"/>
              <a:t>global e-commerce </a:t>
            </a:r>
            <a:r>
              <a:rPr lang="en-US" sz="3200" dirty="0"/>
              <a:t>market is </a:t>
            </a:r>
            <a:r>
              <a:rPr lang="en-US" sz="3200" b="1" dirty="0"/>
              <a:t>expected to reach</a:t>
            </a:r>
            <a:r>
              <a:rPr lang="en-US" sz="3200" dirty="0"/>
              <a:t> a total value </a:t>
            </a:r>
            <a:r>
              <a:rPr lang="en-US" sz="3200" b="1" dirty="0"/>
              <a:t>$5.56 trillion </a:t>
            </a:r>
            <a:r>
              <a:rPr lang="en-US" sz="3200" b="1"/>
              <a:t>by 2027</a:t>
            </a:r>
            <a:endParaRPr lang="en-GB" sz="3200" b="1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179A1D7-B5AA-145C-6242-9D4EE3F7FE23}"/>
              </a:ext>
            </a:extLst>
          </p:cNvPr>
          <p:cNvSpPr/>
          <p:nvPr/>
        </p:nvSpPr>
        <p:spPr>
          <a:xfrm>
            <a:off x="9062113" y="3429000"/>
            <a:ext cx="3129887" cy="2888191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1BA33D96-06AD-85B3-14A1-B00A454354E7}"/>
              </a:ext>
            </a:extLst>
          </p:cNvPr>
          <p:cNvSpPr/>
          <p:nvPr/>
        </p:nvSpPr>
        <p:spPr>
          <a:xfrm>
            <a:off x="9062113" y="1223721"/>
            <a:ext cx="3129887" cy="2029595"/>
          </a:xfrm>
          <a:custGeom>
            <a:avLst/>
            <a:gdLst/>
            <a:ahLst/>
            <a:cxnLst/>
            <a:rect l="l" t="t" r="r" b="b"/>
            <a:pathLst>
              <a:path w="13860379" h="8229600">
                <a:moveTo>
                  <a:pt x="0" y="0"/>
                </a:moveTo>
                <a:lnTo>
                  <a:pt x="13860379" y="0"/>
                </a:lnTo>
                <a:lnTo>
                  <a:pt x="13860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3904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+mn-lt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36227"/>
            <a:ext cx="9376012" cy="587639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Across the </a:t>
            </a:r>
            <a:r>
              <a:rPr lang="en-US" b="1" dirty="0"/>
              <a:t>Middle East and North Africa (MENA) </a:t>
            </a:r>
            <a:r>
              <a:rPr lang="en-US" dirty="0"/>
              <a:t>region</a:t>
            </a:r>
            <a:r>
              <a:rPr lang="en-US"/>
              <a:t>, </a:t>
            </a:r>
            <a:br>
              <a:rPr lang="en-US"/>
            </a:br>
            <a:r>
              <a:rPr lang="en-US" b="1"/>
              <a:t>91</a:t>
            </a:r>
            <a:r>
              <a:rPr lang="en-US" b="1" dirty="0"/>
              <a:t>% of consumers make online purchases</a:t>
            </a:r>
            <a:r>
              <a:rPr lang="en-US" dirty="0"/>
              <a:t>, and 70% prefer digital payment methods </a:t>
            </a:r>
          </a:p>
          <a:p>
            <a:r>
              <a:rPr lang="en-US" dirty="0"/>
              <a:t>The e-commerce sector in the </a:t>
            </a:r>
            <a:r>
              <a:rPr lang="en-US" b="1" dirty="0"/>
              <a:t>Middle East </a:t>
            </a:r>
            <a:r>
              <a:rPr lang="en-US" dirty="0"/>
              <a:t>is expected to achieve a </a:t>
            </a:r>
            <a:r>
              <a:rPr lang="en-US" b="1" dirty="0"/>
              <a:t>market volume of US$50 billion by 2025</a:t>
            </a:r>
            <a:r>
              <a:rPr lang="en-US" b="1"/>
              <a:t>. </a:t>
            </a:r>
          </a:p>
          <a:p>
            <a:endParaRPr lang="en-US" dirty="0"/>
          </a:p>
          <a:p>
            <a:r>
              <a:rPr lang="en-US" dirty="0"/>
              <a:t>Previous studies have highlighted the </a:t>
            </a:r>
            <a:r>
              <a:rPr lang="en-US" b="1" dirty="0"/>
              <a:t>growth</a:t>
            </a:r>
            <a:r>
              <a:rPr lang="en-US" dirty="0"/>
              <a:t> potential and dynamics of e-commerce in the </a:t>
            </a:r>
            <a:r>
              <a:rPr lang="en-US" b="1" dirty="0"/>
              <a:t>UAE</a:t>
            </a:r>
            <a:r>
              <a:rPr lang="en-US" dirty="0"/>
              <a:t>, emphasizing the importance of understanding </a:t>
            </a:r>
            <a:r>
              <a:rPr lang="en-US"/>
              <a:t>the underlying </a:t>
            </a:r>
            <a:r>
              <a:rPr lang="en-US" dirty="0"/>
              <a:t>factors that contribute to the success of online platforms</a:t>
            </a:r>
          </a:p>
          <a:p>
            <a:r>
              <a:rPr lang="en-US" b="1"/>
              <a:t>UAE</a:t>
            </a:r>
            <a:r>
              <a:rPr lang="en-US"/>
              <a:t> </a:t>
            </a:r>
            <a:r>
              <a:rPr lang="en-US" dirty="0"/>
              <a:t>is positioned as </a:t>
            </a:r>
            <a:r>
              <a:rPr lang="en-US"/>
              <a:t>the </a:t>
            </a:r>
            <a:r>
              <a:rPr lang="en-US" b="1"/>
              <a:t>27</a:t>
            </a:r>
            <a:r>
              <a:rPr lang="en-US" b="1" baseline="30000"/>
              <a:t>th</a:t>
            </a:r>
            <a:r>
              <a:rPr lang="en-US" b="1"/>
              <a:t> largest </a:t>
            </a:r>
            <a:r>
              <a:rPr lang="en-US" b="1" dirty="0"/>
              <a:t>e-commerce market in the world</a:t>
            </a:r>
            <a:r>
              <a:rPr lang="en-US" dirty="0"/>
              <a:t> and is anticipated to generate revenue of approximately US$10,205.5 million by the year 2023</a:t>
            </a:r>
          </a:p>
          <a:p>
            <a:endParaRPr lang="en-GB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43AA5DF-4A53-7CF0-2849-AFAC7489F10D}"/>
              </a:ext>
            </a:extLst>
          </p:cNvPr>
          <p:cNvSpPr/>
          <p:nvPr/>
        </p:nvSpPr>
        <p:spPr>
          <a:xfrm>
            <a:off x="9448800" y="3725576"/>
            <a:ext cx="2743200" cy="1997129"/>
          </a:xfrm>
          <a:custGeom>
            <a:avLst/>
            <a:gdLst/>
            <a:ahLst/>
            <a:cxnLst/>
            <a:rect l="l" t="t" r="r" b="b"/>
            <a:pathLst>
              <a:path w="4523531" h="3381339">
                <a:moveTo>
                  <a:pt x="0" y="0"/>
                </a:moveTo>
                <a:lnTo>
                  <a:pt x="4523530" y="0"/>
                </a:lnTo>
                <a:lnTo>
                  <a:pt x="4523530" y="3381339"/>
                </a:lnTo>
                <a:lnTo>
                  <a:pt x="0" y="3381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B5553-9A72-5047-7375-879923A4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12" y="1309731"/>
            <a:ext cx="2815988" cy="18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1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+mn-lt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2740" y="946501"/>
            <a:ext cx="12118438" cy="5876396"/>
          </a:xfrm>
          <a:solidFill>
            <a:schemeClr val="bg1"/>
          </a:solidFill>
        </p:spPr>
        <p:txBody>
          <a:bodyPr/>
          <a:lstStyle/>
          <a:p>
            <a:r>
              <a:rPr lang="en-US" b="1" u="sng"/>
              <a:t>Objective:</a:t>
            </a:r>
            <a:r>
              <a:rPr lang="en-US"/>
              <a:t> Conduct </a:t>
            </a:r>
            <a:r>
              <a:rPr lang="en-US" dirty="0"/>
              <a:t>a comprehensive analysis of the </a:t>
            </a:r>
            <a:r>
              <a:rPr lang="en-US" b="1" dirty="0"/>
              <a:t>top 10,000 e-commerce websites operating in the UAE</a:t>
            </a:r>
            <a:r>
              <a:rPr lang="en-US" dirty="0"/>
              <a:t>, examining aspects such as </a:t>
            </a:r>
            <a:r>
              <a:rPr lang="en-US" b="1" dirty="0"/>
              <a:t>domain-naming patterns and </a:t>
            </a:r>
            <a:r>
              <a:rPr lang="en-US" b="1"/>
              <a:t>product categories.</a:t>
            </a:r>
          </a:p>
          <a:p>
            <a:endParaRPr lang="en-US" b="1" dirty="0"/>
          </a:p>
          <a:p>
            <a:r>
              <a:rPr lang="en-US" dirty="0"/>
              <a:t>To the best of our knowledge, the present study is the </a:t>
            </a:r>
            <a:r>
              <a:rPr lang="en-US" b="1" dirty="0"/>
              <a:t>first of its kind</a:t>
            </a:r>
            <a:r>
              <a:rPr lang="en-US" dirty="0"/>
              <a:t>, by presenting a </a:t>
            </a:r>
            <a:r>
              <a:rPr lang="en-US" b="1" dirty="0"/>
              <a:t>methodology and sample </a:t>
            </a:r>
            <a:r>
              <a:rPr lang="en-US" b="1"/>
              <a:t>country-specific analysis. </a:t>
            </a:r>
            <a:endParaRPr lang="en-US"/>
          </a:p>
          <a:p>
            <a:r>
              <a:rPr lang="en-US"/>
              <a:t>Can </a:t>
            </a:r>
            <a:r>
              <a:rPr lang="en-US" dirty="0"/>
              <a:t>guide </a:t>
            </a:r>
            <a:r>
              <a:rPr lang="en-US" b="1" dirty="0"/>
              <a:t>two critical strategic planning </a:t>
            </a:r>
            <a:r>
              <a:rPr lang="en-US" b="1"/>
              <a:t>problems </a:t>
            </a:r>
            <a:r>
              <a:rPr lang="en-US"/>
              <a:t>that </a:t>
            </a:r>
            <a:br>
              <a:rPr lang="en-US"/>
            </a:br>
            <a:r>
              <a:rPr lang="en-US" b="1"/>
              <a:t>every </a:t>
            </a:r>
            <a:r>
              <a:rPr lang="en-US" b="1" dirty="0"/>
              <a:t>e-commerce start-up across the globe </a:t>
            </a:r>
            <a:r>
              <a:rPr lang="en-US" b="1"/>
              <a:t>faces: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/>
              <a:t> What </a:t>
            </a:r>
            <a:r>
              <a:rPr lang="en-US" b="1" dirty="0"/>
              <a:t>should be our domain name?</a:t>
            </a:r>
          </a:p>
          <a:p>
            <a:pPr>
              <a:buFont typeface="Wingdings" pitchFamily="2" charset="2"/>
              <a:buChar char="Ø"/>
            </a:pPr>
            <a:r>
              <a:rPr lang="en-US" b="1"/>
              <a:t> Which </a:t>
            </a:r>
            <a:r>
              <a:rPr lang="en-US" b="1" dirty="0"/>
              <a:t>product categories should we offer?</a:t>
            </a:r>
          </a:p>
          <a:p>
            <a:endParaRPr lang="en-GB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80352C-0F86-4509-93F8-3DF3B4BE029B}"/>
              </a:ext>
            </a:extLst>
          </p:cNvPr>
          <p:cNvSpPr/>
          <p:nvPr/>
        </p:nvSpPr>
        <p:spPr>
          <a:xfrm>
            <a:off x="42740" y="4660609"/>
            <a:ext cx="11543781" cy="1656581"/>
          </a:xfrm>
          <a:prstGeom prst="roundRect">
            <a:avLst>
              <a:gd name="adj" fmla="val 1908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38D6E-3BF1-45CC-55D9-CA30FFA18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619" y="4813377"/>
            <a:ext cx="2231902" cy="14858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78680-D966-16D4-000D-3D3A7EA4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6" y="4813378"/>
            <a:ext cx="2133604" cy="1429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62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C00000"/>
                </a:solidFill>
                <a:latin typeface="+mn-lt"/>
              </a:rPr>
              <a:t>Source Data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6850" y="905405"/>
            <a:ext cx="11995150" cy="58763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A6E9C-D20B-0EB0-651A-44E434A9B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0" y="970227"/>
            <a:ext cx="12192000" cy="574675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7C01C1-9944-4DD8-0BF5-ECE97B8DDE0A}"/>
              </a:ext>
            </a:extLst>
          </p:cNvPr>
          <p:cNvSpPr/>
          <p:nvPr/>
        </p:nvSpPr>
        <p:spPr>
          <a:xfrm>
            <a:off x="196850" y="905405"/>
            <a:ext cx="1734692" cy="676815"/>
          </a:xfrm>
          <a:prstGeom prst="roundRect">
            <a:avLst>
              <a:gd name="adj" fmla="val 2729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7599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C00000"/>
                </a:solidFill>
                <a:latin typeface="+mn-lt"/>
              </a:rPr>
              <a:t>Source Data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918" y="946502"/>
            <a:ext cx="12180082" cy="58763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/>
              <a:t>MY LEAD FOX</a:t>
            </a:r>
            <a:r>
              <a:rPr lang="en-GB" sz="2400"/>
              <a:t> </a:t>
            </a:r>
            <a:r>
              <a:rPr lang="en-GB" sz="2400">
                <a:solidFill>
                  <a:schemeClr val="accent2"/>
                </a:solidFill>
              </a:rPr>
              <a:t>|</a:t>
            </a:r>
            <a:r>
              <a:rPr lang="en-GB" sz="2400"/>
              <a:t> Dubai based Data Provider </a:t>
            </a:r>
            <a:r>
              <a:rPr lang="en-GB" sz="2400">
                <a:solidFill>
                  <a:schemeClr val="accent2"/>
                </a:solidFill>
              </a:rPr>
              <a:t>|</a:t>
            </a:r>
            <a:r>
              <a:rPr lang="en-GB" sz="2400"/>
              <a:t> Life-Time Access to the Platform through </a:t>
            </a:r>
            <a:r>
              <a:rPr lang="en-GB" sz="2400" b="1"/>
              <a:t>AppSumo</a:t>
            </a:r>
          </a:p>
          <a:p>
            <a:pPr marL="0" indent="0">
              <a:buNone/>
            </a:pPr>
            <a:r>
              <a:rPr lang="en-GB" sz="2400" b="1"/>
              <a:t>                         </a:t>
            </a:r>
            <a:r>
              <a:rPr lang="en-GB" sz="2400"/>
              <a:t> </a:t>
            </a:r>
            <a:r>
              <a:rPr lang="en-GB" sz="2400">
                <a:solidFill>
                  <a:schemeClr val="accent2"/>
                </a:solidFill>
              </a:rPr>
              <a:t>|</a:t>
            </a:r>
            <a:r>
              <a:rPr lang="en-GB" sz="2400"/>
              <a:t> Permission granted from the Founder</a:t>
            </a:r>
            <a:endParaRPr lang="en-GB" sz="24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CB784D2-A849-89CA-9D19-29EF9FCEFEB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A230-40AC-6900-57D9-9391F1E41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2" y="1965792"/>
            <a:ext cx="9734886" cy="470964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74940C-5965-2237-79A0-615A65C50F90}"/>
              </a:ext>
            </a:extLst>
          </p:cNvPr>
          <p:cNvSpPr/>
          <p:nvPr/>
        </p:nvSpPr>
        <p:spPr>
          <a:xfrm>
            <a:off x="2025650" y="1376738"/>
            <a:ext cx="4868310" cy="506862"/>
          </a:xfrm>
          <a:prstGeom prst="roundRect">
            <a:avLst>
              <a:gd name="adj" fmla="val 2729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F8F424-CD59-4A4C-7F90-7A76E864EC11}"/>
              </a:ext>
            </a:extLst>
          </p:cNvPr>
          <p:cNvSpPr/>
          <p:nvPr/>
        </p:nvSpPr>
        <p:spPr>
          <a:xfrm>
            <a:off x="3945275" y="3924728"/>
            <a:ext cx="1582221" cy="487382"/>
          </a:xfrm>
          <a:prstGeom prst="roundRect">
            <a:avLst>
              <a:gd name="adj" fmla="val 2729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9827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C00000"/>
                </a:solidFill>
                <a:latin typeface="+mn-lt"/>
              </a:rPr>
              <a:t>Source Dataset A </a:t>
            </a:r>
            <a:r>
              <a:rPr lang="en-GB" sz="2400">
                <a:solidFill>
                  <a:srgbClr val="C00000"/>
                </a:solidFill>
                <a:latin typeface="+mn-lt"/>
              </a:rPr>
              <a:t>&amp;</a:t>
            </a:r>
            <a:r>
              <a:rPr lang="en-GB" sz="2400" b="1">
                <a:solidFill>
                  <a:srgbClr val="C00000"/>
                </a:solidFill>
                <a:latin typeface="+mn-lt"/>
              </a:rPr>
              <a:t> Derived Datasets B ... G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36227"/>
            <a:ext cx="12192000" cy="58763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844B6-DEF8-1AA2-DAFF-B3710C607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905405"/>
            <a:ext cx="10446928" cy="587639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65D8DA-1A84-DB81-A99C-858ED1CEB9C3}"/>
              </a:ext>
            </a:extLst>
          </p:cNvPr>
          <p:cNvSpPr/>
          <p:nvPr/>
        </p:nvSpPr>
        <p:spPr>
          <a:xfrm>
            <a:off x="1058238" y="6503149"/>
            <a:ext cx="5078858" cy="288926"/>
          </a:xfrm>
          <a:prstGeom prst="roundRect">
            <a:avLst>
              <a:gd name="adj" fmla="val 2729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52E953B-AF87-71AE-3B2E-4210888BDB0A}"/>
              </a:ext>
            </a:extLst>
          </p:cNvPr>
          <p:cNvSpPr txBox="1">
            <a:spLocks/>
          </p:cNvSpPr>
          <p:nvPr/>
        </p:nvSpPr>
        <p:spPr>
          <a:xfrm>
            <a:off x="9448800" y="64517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5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98D6-6DB8-4D24-F164-782E9035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500" y="540809"/>
            <a:ext cx="12255500" cy="348191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rgbClr val="C00000"/>
                </a:solidFill>
                <a:latin typeface="+mn-lt"/>
              </a:rPr>
              <a:t>Methodology</a:t>
            </a:r>
            <a:endParaRPr lang="en-GB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7C47-E560-6DC7-3666-229BB9C394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936227"/>
            <a:ext cx="12192000" cy="5876396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67" y="1037690"/>
            <a:ext cx="4081277" cy="529246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19" y="6330156"/>
            <a:ext cx="76200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1A7ED4EC-19F8-BC25-4103-330B46EF58F6}"/>
              </a:ext>
            </a:extLst>
          </p:cNvPr>
          <p:cNvSpPr/>
          <p:nvPr/>
        </p:nvSpPr>
        <p:spPr>
          <a:xfrm>
            <a:off x="8483702" y="1230470"/>
            <a:ext cx="3708298" cy="2008548"/>
          </a:xfrm>
          <a:custGeom>
            <a:avLst/>
            <a:gdLst/>
            <a:ahLst/>
            <a:cxnLst/>
            <a:rect l="l" t="t" r="r" b="b"/>
            <a:pathLst>
              <a:path w="6187669" h="4114800">
                <a:moveTo>
                  <a:pt x="0" y="0"/>
                </a:moveTo>
                <a:lnTo>
                  <a:pt x="6187669" y="0"/>
                </a:lnTo>
                <a:lnTo>
                  <a:pt x="61876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C206439-D7B6-66F6-4F65-AEF5BA319F6A}"/>
              </a:ext>
            </a:extLst>
          </p:cNvPr>
          <p:cNvSpPr txBox="1">
            <a:spLocks/>
          </p:cNvSpPr>
          <p:nvPr/>
        </p:nvSpPr>
        <p:spPr>
          <a:xfrm>
            <a:off x="9448800" y="64517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2AC4758-54F2-4F19-80AC-B5AD7BA9A5EB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4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1006</Words>
  <Application>Microsoft Office PowerPoint</Application>
  <PresentationFormat>Widescreen</PresentationFormat>
  <Paragraphs>193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(Body)</vt:lpstr>
      <vt:lpstr>Calibri Light</vt:lpstr>
      <vt:lpstr>Gotham-Bold</vt:lpstr>
      <vt:lpstr>Wingdings</vt:lpstr>
      <vt:lpstr>Office Theme</vt:lpstr>
      <vt:lpstr>Insights into Domain Names and  Product Categories of e-Commerce Websites:  A Case Study of the UAE</vt:lpstr>
      <vt:lpstr>Overview</vt:lpstr>
      <vt:lpstr>Introduction</vt:lpstr>
      <vt:lpstr>Introduction</vt:lpstr>
      <vt:lpstr>Problem Statement</vt:lpstr>
      <vt:lpstr>Source Data</vt:lpstr>
      <vt:lpstr>Source Data</vt:lpstr>
      <vt:lpstr>Source Dataset A &amp; Derived Datasets B ... G</vt:lpstr>
      <vt:lpstr>Methodology</vt:lpstr>
      <vt:lpstr>Methodology</vt:lpstr>
      <vt:lpstr>Methodology</vt:lpstr>
      <vt:lpstr>Dataset E</vt:lpstr>
      <vt:lpstr>Dataset E</vt:lpstr>
      <vt:lpstr>Dataset E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Contributions</vt:lpstr>
      <vt:lpstr>Future Work</vt:lpstr>
      <vt:lpstr>Supplement</vt:lpstr>
      <vt:lpstr>Thank You! Any Question?</vt:lpstr>
      <vt:lpstr>Insights into Domain Names and  Product Categories of e-Commerce Websites:  A Case Study of the UAE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Emrouznejad, Ali Prof (Surrey Business Schl)</dc:creator>
  <cp:lastModifiedBy>Gurdal Ertek</cp:lastModifiedBy>
  <cp:revision>52</cp:revision>
  <dcterms:created xsi:type="dcterms:W3CDTF">2023-08-24T14:59:56Z</dcterms:created>
  <dcterms:modified xsi:type="dcterms:W3CDTF">2024-01-08T12:53:07Z</dcterms:modified>
</cp:coreProperties>
</file>